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56" r:id="rId2"/>
    <p:sldId id="257" r:id="rId3"/>
    <p:sldId id="271" r:id="rId4"/>
    <p:sldId id="258" r:id="rId5"/>
    <p:sldId id="259" r:id="rId6"/>
    <p:sldId id="260" r:id="rId7"/>
    <p:sldId id="261" r:id="rId8"/>
    <p:sldId id="262" r:id="rId9"/>
    <p:sldId id="263" r:id="rId10"/>
    <p:sldId id="267" r:id="rId11"/>
    <p:sldId id="265" r:id="rId12"/>
    <p:sldId id="272" r:id="rId13"/>
    <p:sldId id="274" r:id="rId14"/>
    <p:sldId id="264" r:id="rId15"/>
    <p:sldId id="276" r:id="rId16"/>
    <p:sldId id="266" r:id="rId17"/>
    <p:sldId id="268" r:id="rId18"/>
    <p:sldId id="275" r:id="rId19"/>
    <p:sldId id="279" r:id="rId20"/>
    <p:sldId id="269" r:id="rId21"/>
    <p:sldId id="270" r:id="rId22"/>
    <p:sldId id="277" r:id="rId23"/>
    <p:sldId id="278" r:id="rId24"/>
  </p:sldIdLst>
  <p:sldSz cx="12192000" cy="6858000"/>
  <p:notesSz cx="10233025" cy="710088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9" autoAdjust="0"/>
    <p:restoredTop sz="86364" autoAdjust="0"/>
  </p:normalViewPr>
  <p:slideViewPr>
    <p:cSldViewPr snapToGrid="0">
      <p:cViewPr varScale="1">
        <p:scale>
          <a:sx n="53" d="100"/>
          <a:sy n="53" d="100"/>
        </p:scale>
        <p:origin x="435" y="33"/>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434311" cy="356278"/>
          </a:xfrm>
          <a:prstGeom prst="rect">
            <a:avLst/>
          </a:prstGeom>
        </p:spPr>
        <p:txBody>
          <a:bodyPr vert="horz" lIns="99048" tIns="49524" rIns="99048" bIns="49524" rtlCol="0"/>
          <a:lstStyle>
            <a:lvl1pPr algn="l">
              <a:defRPr sz="1300"/>
            </a:lvl1pPr>
          </a:lstStyle>
          <a:p>
            <a:endParaRPr kumimoji="1" lang="ja-JP" altLang="en-US"/>
          </a:p>
        </p:txBody>
      </p:sp>
      <p:sp>
        <p:nvSpPr>
          <p:cNvPr id="3" name="日付プレースホルダー 2"/>
          <p:cNvSpPr>
            <a:spLocks noGrp="1"/>
          </p:cNvSpPr>
          <p:nvPr>
            <p:ph type="dt" sz="quarter" idx="1"/>
          </p:nvPr>
        </p:nvSpPr>
        <p:spPr>
          <a:xfrm>
            <a:off x="5796346" y="0"/>
            <a:ext cx="4434311" cy="356278"/>
          </a:xfrm>
          <a:prstGeom prst="rect">
            <a:avLst/>
          </a:prstGeom>
        </p:spPr>
        <p:txBody>
          <a:bodyPr vert="horz" lIns="99048" tIns="49524" rIns="99048" bIns="49524" rtlCol="0"/>
          <a:lstStyle>
            <a:lvl1pPr algn="r">
              <a:defRPr sz="1300"/>
            </a:lvl1pPr>
          </a:lstStyle>
          <a:p>
            <a:r>
              <a:rPr kumimoji="1" lang="en-US" altLang="ja-JP" smtClean="0"/>
              <a:t>2015/5/29</a:t>
            </a:r>
            <a:endParaRPr kumimoji="1" lang="ja-JP" altLang="en-US"/>
          </a:p>
        </p:txBody>
      </p:sp>
      <p:sp>
        <p:nvSpPr>
          <p:cNvPr id="4" name="フッター プレースホルダー 3"/>
          <p:cNvSpPr>
            <a:spLocks noGrp="1"/>
          </p:cNvSpPr>
          <p:nvPr>
            <p:ph type="ftr" sz="quarter" idx="2"/>
          </p:nvPr>
        </p:nvSpPr>
        <p:spPr>
          <a:xfrm>
            <a:off x="0" y="6744611"/>
            <a:ext cx="4434311" cy="356277"/>
          </a:xfrm>
          <a:prstGeom prst="rect">
            <a:avLst/>
          </a:prstGeom>
        </p:spPr>
        <p:txBody>
          <a:bodyPr vert="horz" lIns="99048" tIns="49524" rIns="99048" bIns="49524" rtlCol="0" anchor="b"/>
          <a:lstStyle>
            <a:lvl1pPr algn="l">
              <a:defRPr sz="1300"/>
            </a:lvl1pPr>
          </a:lstStyle>
          <a:p>
            <a:endParaRPr kumimoji="1" lang="ja-JP" altLang="en-US"/>
          </a:p>
        </p:txBody>
      </p:sp>
      <p:sp>
        <p:nvSpPr>
          <p:cNvPr id="5" name="スライド番号プレースホルダー 4"/>
          <p:cNvSpPr>
            <a:spLocks noGrp="1"/>
          </p:cNvSpPr>
          <p:nvPr>
            <p:ph type="sldNum" sz="quarter" idx="3"/>
          </p:nvPr>
        </p:nvSpPr>
        <p:spPr>
          <a:xfrm>
            <a:off x="5796346" y="6744611"/>
            <a:ext cx="4434311" cy="356277"/>
          </a:xfrm>
          <a:prstGeom prst="rect">
            <a:avLst/>
          </a:prstGeom>
        </p:spPr>
        <p:txBody>
          <a:bodyPr vert="horz" lIns="99048" tIns="49524" rIns="99048" bIns="49524" rtlCol="0" anchor="b"/>
          <a:lstStyle>
            <a:lvl1pPr algn="r">
              <a:defRPr sz="1300"/>
            </a:lvl1pPr>
          </a:lstStyle>
          <a:p>
            <a:fld id="{578A9671-6956-4275-BF12-EA8FE19BDA16}" type="slidenum">
              <a:rPr kumimoji="1" lang="ja-JP" altLang="en-US" smtClean="0"/>
              <a:pPr/>
              <a:t>‹#›</a:t>
            </a:fld>
            <a:endParaRPr kumimoji="1" lang="ja-JP" altLang="en-US"/>
          </a:p>
        </p:txBody>
      </p:sp>
    </p:spTree>
    <p:extLst>
      <p:ext uri="{BB962C8B-B14F-4D97-AF65-F5344CB8AC3E}">
        <p14:creationId xmlns:p14="http://schemas.microsoft.com/office/powerpoint/2010/main" val="227513111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434311" cy="356278"/>
          </a:xfrm>
          <a:prstGeom prst="rect">
            <a:avLst/>
          </a:prstGeom>
        </p:spPr>
        <p:txBody>
          <a:bodyPr vert="horz" lIns="99048" tIns="49524" rIns="99048" bIns="49524" rtlCol="0"/>
          <a:lstStyle>
            <a:lvl1pPr algn="l">
              <a:defRPr sz="1300"/>
            </a:lvl1pPr>
          </a:lstStyle>
          <a:p>
            <a:endParaRPr kumimoji="1" lang="ja-JP" altLang="en-US"/>
          </a:p>
        </p:txBody>
      </p:sp>
      <p:sp>
        <p:nvSpPr>
          <p:cNvPr id="3" name="日付プレースホルダー 2"/>
          <p:cNvSpPr>
            <a:spLocks noGrp="1"/>
          </p:cNvSpPr>
          <p:nvPr>
            <p:ph type="dt" idx="1"/>
          </p:nvPr>
        </p:nvSpPr>
        <p:spPr>
          <a:xfrm>
            <a:off x="5796346" y="0"/>
            <a:ext cx="4434311" cy="356278"/>
          </a:xfrm>
          <a:prstGeom prst="rect">
            <a:avLst/>
          </a:prstGeom>
        </p:spPr>
        <p:txBody>
          <a:bodyPr vert="horz" lIns="99048" tIns="49524" rIns="99048" bIns="49524" rtlCol="0"/>
          <a:lstStyle>
            <a:lvl1pPr algn="r">
              <a:defRPr sz="1300"/>
            </a:lvl1pPr>
          </a:lstStyle>
          <a:p>
            <a:r>
              <a:rPr kumimoji="1" lang="en-US" altLang="ja-JP" smtClean="0"/>
              <a:t>2015/5/29</a:t>
            </a:r>
            <a:endParaRPr kumimoji="1" lang="ja-JP" altLang="en-US"/>
          </a:p>
        </p:txBody>
      </p:sp>
      <p:sp>
        <p:nvSpPr>
          <p:cNvPr id="4" name="スライド イメージ プレースホルダー 3"/>
          <p:cNvSpPr>
            <a:spLocks noGrp="1" noRot="1" noChangeAspect="1"/>
          </p:cNvSpPr>
          <p:nvPr>
            <p:ph type="sldImg" idx="2"/>
          </p:nvPr>
        </p:nvSpPr>
        <p:spPr>
          <a:xfrm>
            <a:off x="2986088" y="887413"/>
            <a:ext cx="4260850" cy="2397125"/>
          </a:xfrm>
          <a:prstGeom prst="rect">
            <a:avLst/>
          </a:prstGeom>
          <a:noFill/>
          <a:ln w="12700">
            <a:solidFill>
              <a:prstClr val="black"/>
            </a:solidFill>
          </a:ln>
        </p:spPr>
        <p:txBody>
          <a:bodyPr vert="horz" lIns="99048" tIns="49524" rIns="99048" bIns="49524" rtlCol="0" anchor="ctr"/>
          <a:lstStyle/>
          <a:p>
            <a:endParaRPr lang="ja-JP" altLang="en-US"/>
          </a:p>
        </p:txBody>
      </p:sp>
      <p:sp>
        <p:nvSpPr>
          <p:cNvPr id="5" name="ノート プレースホルダー 4"/>
          <p:cNvSpPr>
            <a:spLocks noGrp="1"/>
          </p:cNvSpPr>
          <p:nvPr>
            <p:ph type="body" sz="quarter" idx="3"/>
          </p:nvPr>
        </p:nvSpPr>
        <p:spPr>
          <a:xfrm>
            <a:off x="1023303" y="3417302"/>
            <a:ext cx="8186420" cy="2795975"/>
          </a:xfrm>
          <a:prstGeom prst="rect">
            <a:avLst/>
          </a:prstGeom>
        </p:spPr>
        <p:txBody>
          <a:bodyPr vert="horz" lIns="99048" tIns="49524" rIns="99048" bIns="49524"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6744611"/>
            <a:ext cx="4434311" cy="356277"/>
          </a:xfrm>
          <a:prstGeom prst="rect">
            <a:avLst/>
          </a:prstGeom>
        </p:spPr>
        <p:txBody>
          <a:bodyPr vert="horz" lIns="99048" tIns="49524" rIns="99048" bIns="49524"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5796346" y="6744611"/>
            <a:ext cx="4434311" cy="356277"/>
          </a:xfrm>
          <a:prstGeom prst="rect">
            <a:avLst/>
          </a:prstGeom>
        </p:spPr>
        <p:txBody>
          <a:bodyPr vert="horz" lIns="99048" tIns="49524" rIns="99048" bIns="49524" rtlCol="0" anchor="b"/>
          <a:lstStyle>
            <a:lvl1pPr algn="r">
              <a:defRPr sz="1300"/>
            </a:lvl1pPr>
          </a:lstStyle>
          <a:p>
            <a:fld id="{1381C27D-D0A6-438E-B4D8-78EB0F1CDB77}" type="slidenum">
              <a:rPr kumimoji="1" lang="ja-JP" altLang="en-US" smtClean="0"/>
              <a:pPr/>
              <a:t>‹#›</a:t>
            </a:fld>
            <a:endParaRPr kumimoji="1" lang="ja-JP" altLang="en-US"/>
          </a:p>
        </p:txBody>
      </p:sp>
    </p:spTree>
    <p:extLst>
      <p:ext uri="{BB962C8B-B14F-4D97-AF65-F5344CB8AC3E}">
        <p14:creationId xmlns:p14="http://schemas.microsoft.com/office/powerpoint/2010/main" val="1583859987"/>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381C27D-D0A6-438E-B4D8-78EB0F1CDB77}" type="slidenum">
              <a:rPr kumimoji="1" lang="ja-JP" altLang="en-US" smtClean="0"/>
              <a:pPr/>
              <a:t>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4212609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フッター プレースホルダー 3"/>
          <p:cNvSpPr>
            <a:spLocks noGrp="1"/>
          </p:cNvSpPr>
          <p:nvPr>
            <p:ph type="ftr" sz="quarter"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1381C27D-D0A6-438E-B4D8-78EB0F1CDB77}" type="slidenum">
              <a:rPr kumimoji="1" lang="ja-JP" altLang="en-US" smtClean="0"/>
              <a:pPr/>
              <a:t>3</a:t>
            </a:fld>
            <a:endParaRPr kumimoji="1" lang="ja-JP" altLang="en-US"/>
          </a:p>
        </p:txBody>
      </p:sp>
    </p:spTree>
    <p:extLst>
      <p:ext uri="{BB962C8B-B14F-4D97-AF65-F5344CB8AC3E}">
        <p14:creationId xmlns:p14="http://schemas.microsoft.com/office/powerpoint/2010/main" val="287866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381C27D-D0A6-438E-B4D8-78EB0F1CDB77}" type="slidenum">
              <a:rPr kumimoji="1" lang="ja-JP" altLang="en-US" smtClean="0"/>
              <a:pPr/>
              <a:t>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1825402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フッター プレースホルダー 3"/>
          <p:cNvSpPr>
            <a:spLocks noGrp="1"/>
          </p:cNvSpPr>
          <p:nvPr>
            <p:ph type="ftr" sz="quarter"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1381C27D-D0A6-438E-B4D8-78EB0F1CDB77}" type="slidenum">
              <a:rPr kumimoji="1" lang="ja-JP" altLang="en-US" smtClean="0"/>
              <a:pPr/>
              <a:t>6</a:t>
            </a:fld>
            <a:endParaRPr kumimoji="1" lang="ja-JP" altLang="en-US"/>
          </a:p>
        </p:txBody>
      </p:sp>
    </p:spTree>
    <p:extLst>
      <p:ext uri="{BB962C8B-B14F-4D97-AF65-F5344CB8AC3E}">
        <p14:creationId xmlns:p14="http://schemas.microsoft.com/office/powerpoint/2010/main" val="277199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1381C27D-D0A6-438E-B4D8-78EB0F1CDB77}" type="slidenum">
              <a:rPr kumimoji="1" lang="ja-JP" altLang="en-US" smtClean="0"/>
              <a:pPr/>
              <a:t>21</a:t>
            </a:fld>
            <a:endParaRPr kumimoji="1" lang="ja-JP" altLang="en-US"/>
          </a:p>
        </p:txBody>
      </p:sp>
      <p:sp>
        <p:nvSpPr>
          <p:cNvPr id="6" name="フッター プレースホルダー 5"/>
          <p:cNvSpPr>
            <a:spLocks noGrp="1"/>
          </p:cNvSpPr>
          <p:nvPr>
            <p:ph type="ftr" sz="quarter" idx="12"/>
          </p:nvPr>
        </p:nvSpPr>
        <p:spPr/>
        <p:txBody>
          <a:bodyPr/>
          <a:lstStyle/>
          <a:p>
            <a:endParaRPr kumimoji="1" lang="ja-JP" altLang="en-US"/>
          </a:p>
        </p:txBody>
      </p:sp>
    </p:spTree>
    <p:extLst>
      <p:ext uri="{BB962C8B-B14F-4D97-AF65-F5344CB8AC3E}">
        <p14:creationId xmlns:p14="http://schemas.microsoft.com/office/powerpoint/2010/main" val="3198323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r>
              <a:rPr kumimoji="1" lang="en-US" altLang="ja-JP" smtClean="0"/>
              <a:t>2015/5/29</a:t>
            </a:r>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5A9BB3A-A9AC-4D5E-92E7-6136EA5172EB}" type="slidenum">
              <a:rPr kumimoji="1" lang="ja-JP" altLang="en-US" smtClean="0"/>
              <a:pPr/>
              <a:t>‹#›</a:t>
            </a:fld>
            <a:endParaRPr kumimoji="1" lang="ja-JP" altLang="en-US"/>
          </a:p>
        </p:txBody>
      </p:sp>
    </p:spTree>
    <p:extLst>
      <p:ext uri="{BB962C8B-B14F-4D97-AF65-F5344CB8AC3E}">
        <p14:creationId xmlns:p14="http://schemas.microsoft.com/office/powerpoint/2010/main" val="644371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r>
              <a:rPr kumimoji="1" lang="en-US" altLang="ja-JP" smtClean="0"/>
              <a:t>2015/5/29</a:t>
            </a:r>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5A9BB3A-A9AC-4D5E-92E7-6136EA5172EB}" type="slidenum">
              <a:rPr kumimoji="1" lang="ja-JP" altLang="en-US" smtClean="0"/>
              <a:pPr/>
              <a:t>‹#›</a:t>
            </a:fld>
            <a:endParaRPr kumimoji="1" lang="ja-JP" altLang="en-US"/>
          </a:p>
        </p:txBody>
      </p:sp>
    </p:spTree>
    <p:extLst>
      <p:ext uri="{BB962C8B-B14F-4D97-AF65-F5344CB8AC3E}">
        <p14:creationId xmlns:p14="http://schemas.microsoft.com/office/powerpoint/2010/main" val="1811558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r>
              <a:rPr kumimoji="1" lang="en-US" altLang="ja-JP" smtClean="0"/>
              <a:t>2015/5/29</a:t>
            </a:r>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5A9BB3A-A9AC-4D5E-92E7-6136EA5172EB}" type="slidenum">
              <a:rPr kumimoji="1" lang="ja-JP" altLang="en-US" smtClean="0"/>
              <a:pPr/>
              <a:t>‹#›</a:t>
            </a:fld>
            <a:endParaRPr kumimoji="1" lang="ja-JP" altLang="en-US"/>
          </a:p>
        </p:txBody>
      </p:sp>
    </p:spTree>
    <p:extLst>
      <p:ext uri="{BB962C8B-B14F-4D97-AF65-F5344CB8AC3E}">
        <p14:creationId xmlns:p14="http://schemas.microsoft.com/office/powerpoint/2010/main" val="1216264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r>
              <a:rPr kumimoji="1" lang="en-US" altLang="ja-JP" smtClean="0"/>
              <a:t>2015/5/29</a:t>
            </a:r>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5A9BB3A-A9AC-4D5E-92E7-6136EA5172EB}" type="slidenum">
              <a:rPr kumimoji="1" lang="ja-JP" altLang="en-US" smtClean="0"/>
              <a:pPr/>
              <a:t>‹#›</a:t>
            </a:fld>
            <a:endParaRPr kumimoji="1" lang="ja-JP" altLang="en-US"/>
          </a:p>
        </p:txBody>
      </p:sp>
    </p:spTree>
    <p:extLst>
      <p:ext uri="{BB962C8B-B14F-4D97-AF65-F5344CB8AC3E}">
        <p14:creationId xmlns:p14="http://schemas.microsoft.com/office/powerpoint/2010/main" val="73466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r>
              <a:rPr kumimoji="1" lang="en-US" altLang="ja-JP" smtClean="0"/>
              <a:t>2015/5/29</a:t>
            </a:r>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5A9BB3A-A9AC-4D5E-92E7-6136EA5172EB}" type="slidenum">
              <a:rPr kumimoji="1" lang="ja-JP" altLang="en-US" smtClean="0"/>
              <a:pPr/>
              <a:t>‹#›</a:t>
            </a:fld>
            <a:endParaRPr kumimoji="1" lang="ja-JP" altLang="en-US"/>
          </a:p>
        </p:txBody>
      </p:sp>
    </p:spTree>
    <p:extLst>
      <p:ext uri="{BB962C8B-B14F-4D97-AF65-F5344CB8AC3E}">
        <p14:creationId xmlns:p14="http://schemas.microsoft.com/office/powerpoint/2010/main" val="1723732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r>
              <a:rPr kumimoji="1" lang="en-US" altLang="ja-JP" smtClean="0"/>
              <a:t>2015/5/29</a:t>
            </a:r>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5A9BB3A-A9AC-4D5E-92E7-6136EA5172EB}" type="slidenum">
              <a:rPr kumimoji="1" lang="ja-JP" altLang="en-US" smtClean="0"/>
              <a:pPr/>
              <a:t>‹#›</a:t>
            </a:fld>
            <a:endParaRPr kumimoji="1" lang="ja-JP" altLang="en-US"/>
          </a:p>
        </p:txBody>
      </p:sp>
    </p:spTree>
    <p:extLst>
      <p:ext uri="{BB962C8B-B14F-4D97-AF65-F5344CB8AC3E}">
        <p14:creationId xmlns:p14="http://schemas.microsoft.com/office/powerpoint/2010/main" val="3579365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r>
              <a:rPr kumimoji="1" lang="en-US" altLang="ja-JP" smtClean="0"/>
              <a:t>2015/5/29</a:t>
            </a:r>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A5A9BB3A-A9AC-4D5E-92E7-6136EA5172EB}" type="slidenum">
              <a:rPr kumimoji="1" lang="ja-JP" altLang="en-US" smtClean="0"/>
              <a:pPr/>
              <a:t>‹#›</a:t>
            </a:fld>
            <a:endParaRPr kumimoji="1" lang="ja-JP" altLang="en-US"/>
          </a:p>
        </p:txBody>
      </p:sp>
    </p:spTree>
    <p:extLst>
      <p:ext uri="{BB962C8B-B14F-4D97-AF65-F5344CB8AC3E}">
        <p14:creationId xmlns:p14="http://schemas.microsoft.com/office/powerpoint/2010/main" val="3071506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r>
              <a:rPr kumimoji="1" lang="en-US" altLang="ja-JP" smtClean="0"/>
              <a:t>2015/5/29</a:t>
            </a:r>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5A9BB3A-A9AC-4D5E-92E7-6136EA5172EB}" type="slidenum">
              <a:rPr kumimoji="1" lang="ja-JP" altLang="en-US" smtClean="0"/>
              <a:pPr/>
              <a:t>‹#›</a:t>
            </a:fld>
            <a:endParaRPr kumimoji="1" lang="ja-JP" altLang="en-US"/>
          </a:p>
        </p:txBody>
      </p:sp>
    </p:spTree>
    <p:extLst>
      <p:ext uri="{BB962C8B-B14F-4D97-AF65-F5344CB8AC3E}">
        <p14:creationId xmlns:p14="http://schemas.microsoft.com/office/powerpoint/2010/main" val="3215340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r>
              <a:rPr kumimoji="1" lang="en-US" altLang="ja-JP" smtClean="0"/>
              <a:t>2015/5/29</a:t>
            </a:r>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A5A9BB3A-A9AC-4D5E-92E7-6136EA5172EB}" type="slidenum">
              <a:rPr kumimoji="1" lang="ja-JP" altLang="en-US" smtClean="0"/>
              <a:pPr/>
              <a:t>‹#›</a:t>
            </a:fld>
            <a:endParaRPr kumimoji="1" lang="ja-JP" altLang="en-US"/>
          </a:p>
        </p:txBody>
      </p:sp>
    </p:spTree>
    <p:extLst>
      <p:ext uri="{BB962C8B-B14F-4D97-AF65-F5344CB8AC3E}">
        <p14:creationId xmlns:p14="http://schemas.microsoft.com/office/powerpoint/2010/main" val="3737039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r>
              <a:rPr kumimoji="1" lang="en-US" altLang="ja-JP" smtClean="0"/>
              <a:t>2015/5/29</a:t>
            </a:r>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5A9BB3A-A9AC-4D5E-92E7-6136EA5172EB}" type="slidenum">
              <a:rPr kumimoji="1" lang="ja-JP" altLang="en-US" smtClean="0"/>
              <a:pPr/>
              <a:t>‹#›</a:t>
            </a:fld>
            <a:endParaRPr kumimoji="1" lang="ja-JP" altLang="en-US"/>
          </a:p>
        </p:txBody>
      </p:sp>
    </p:spTree>
    <p:extLst>
      <p:ext uri="{BB962C8B-B14F-4D97-AF65-F5344CB8AC3E}">
        <p14:creationId xmlns:p14="http://schemas.microsoft.com/office/powerpoint/2010/main" val="815828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r>
              <a:rPr kumimoji="1" lang="en-US" altLang="ja-JP" smtClean="0"/>
              <a:t>2015/5/29</a:t>
            </a:r>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5A9BB3A-A9AC-4D5E-92E7-6136EA5172EB}" type="slidenum">
              <a:rPr kumimoji="1" lang="ja-JP" altLang="en-US" smtClean="0"/>
              <a:pPr/>
              <a:t>‹#›</a:t>
            </a:fld>
            <a:endParaRPr kumimoji="1" lang="ja-JP" altLang="en-US"/>
          </a:p>
        </p:txBody>
      </p:sp>
    </p:spTree>
    <p:extLst>
      <p:ext uri="{BB962C8B-B14F-4D97-AF65-F5344CB8AC3E}">
        <p14:creationId xmlns:p14="http://schemas.microsoft.com/office/powerpoint/2010/main" val="1914781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kumimoji="1" lang="en-US" altLang="ja-JP" smtClean="0"/>
              <a:t>2015/5/29</a:t>
            </a:r>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A9BB3A-A9AC-4D5E-92E7-6136EA5172EB}" type="slidenum">
              <a:rPr kumimoji="1" lang="ja-JP" altLang="en-US" smtClean="0"/>
              <a:pPr/>
              <a:t>‹#›</a:t>
            </a:fld>
            <a:endParaRPr kumimoji="1" lang="ja-JP" altLang="en-US"/>
          </a:p>
        </p:txBody>
      </p:sp>
    </p:spTree>
    <p:extLst>
      <p:ext uri="{BB962C8B-B14F-4D97-AF65-F5344CB8AC3E}">
        <p14:creationId xmlns:p14="http://schemas.microsoft.com/office/powerpoint/2010/main" val="31207968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emf"/></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s://www.google.co.jp/url?sa=t&amp;rct=j&amp;q=&amp;esrc=s&amp;source=web&amp;cd=1&amp;cad=rja&amp;uact=8&amp;ved=0CB0QFjAA&amp;url=http://irid.or.jp/&amp;ei=z1pIVYqCK4K9mgWtjYHYAw&amp;usg=AFQjCNGKbrm8EOKGKy4dg0KsAlhDhF5G8Q&amp;bvm=bv.92291466,d.dGY"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1765692"/>
          </a:xfrm>
        </p:spPr>
        <p:txBody>
          <a:bodyPr/>
          <a:lstStyle/>
          <a:p>
            <a:r>
              <a:rPr kumimoji="1" lang="ja-JP" altLang="en-US" dirty="0" smtClean="0"/>
              <a:t>福島汚染水の減容化</a:t>
            </a:r>
            <a:endParaRPr kumimoji="1" lang="ja-JP" altLang="en-US" dirty="0"/>
          </a:p>
        </p:txBody>
      </p:sp>
      <p:sp>
        <p:nvSpPr>
          <p:cNvPr id="3" name="サブタイトル 2"/>
          <p:cNvSpPr>
            <a:spLocks noGrp="1"/>
          </p:cNvSpPr>
          <p:nvPr>
            <p:ph type="subTitle" idx="1"/>
          </p:nvPr>
        </p:nvSpPr>
        <p:spPr>
          <a:xfrm>
            <a:off x="1524000" y="3739081"/>
            <a:ext cx="9144000" cy="2281473"/>
          </a:xfrm>
        </p:spPr>
        <p:txBody>
          <a:bodyPr>
            <a:normAutofit lnSpcReduction="10000"/>
          </a:bodyPr>
          <a:lstStyle/>
          <a:p>
            <a:r>
              <a:rPr kumimoji="1" lang="ja-JP" altLang="en-US" sz="3200" dirty="0" smtClean="0"/>
              <a:t>不織布蒸発体による多核種対応</a:t>
            </a:r>
            <a:endParaRPr kumimoji="1" lang="en-US" altLang="ja-JP" sz="3200" dirty="0" smtClean="0"/>
          </a:p>
          <a:p>
            <a:endParaRPr kumimoji="1" lang="en-US" altLang="ja-JP" sz="3200" dirty="0" smtClean="0"/>
          </a:p>
          <a:p>
            <a:endParaRPr lang="en-US" altLang="ja-JP" dirty="0"/>
          </a:p>
          <a:p>
            <a:pPr algn="r"/>
            <a:r>
              <a:rPr kumimoji="1" lang="ja-JP" altLang="en-US" dirty="0" smtClean="0"/>
              <a:t>２０１５．０５．２９</a:t>
            </a:r>
            <a:endParaRPr kumimoji="1" lang="en-US" altLang="ja-JP" dirty="0" smtClean="0"/>
          </a:p>
          <a:p>
            <a:pPr algn="r"/>
            <a:r>
              <a:rPr lang="en-US" altLang="ja-JP" dirty="0" smtClean="0"/>
              <a:t>JTCC</a:t>
            </a:r>
            <a:r>
              <a:rPr lang="ja-JP" altLang="en-US" dirty="0" smtClean="0"/>
              <a:t>　会員　技術士事務所</a:t>
            </a:r>
            <a:r>
              <a:rPr lang="en-US" altLang="ja-JP" dirty="0" smtClean="0"/>
              <a:t>(</a:t>
            </a:r>
            <a:r>
              <a:rPr lang="ja-JP" altLang="en-US" dirty="0" smtClean="0"/>
              <a:t>資</a:t>
            </a:r>
            <a:r>
              <a:rPr lang="en-US" altLang="ja-JP" dirty="0" smtClean="0"/>
              <a:t>)</a:t>
            </a:r>
            <a:r>
              <a:rPr lang="ja-JP" altLang="en-US" dirty="0" smtClean="0"/>
              <a:t>テクノ・ファブリカ　福岡　強 　</a:t>
            </a:r>
            <a:endParaRPr kumimoji="1" lang="ja-JP" altLang="en-US" dirty="0"/>
          </a:p>
        </p:txBody>
      </p:sp>
      <p:sp>
        <p:nvSpPr>
          <p:cNvPr id="4" name="日付プレースホルダー 3"/>
          <p:cNvSpPr>
            <a:spLocks noGrp="1"/>
          </p:cNvSpPr>
          <p:nvPr>
            <p:ph type="dt" sz="half" idx="10"/>
          </p:nvPr>
        </p:nvSpPr>
        <p:spPr/>
        <p:txBody>
          <a:bodyPr/>
          <a:lstStyle/>
          <a:p>
            <a:r>
              <a:rPr kumimoji="1" lang="en-US" altLang="ja-JP" smtClean="0"/>
              <a:t>2015/5/29</a:t>
            </a:r>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5A9BB3A-A9AC-4D5E-92E7-6136EA5172EB}" type="slidenum">
              <a:rPr kumimoji="1" lang="ja-JP" altLang="en-US" smtClean="0"/>
              <a:pPr/>
              <a:t>1</a:t>
            </a:fld>
            <a:endParaRPr kumimoji="1" lang="ja-JP" altLang="en-US"/>
          </a:p>
        </p:txBody>
      </p:sp>
    </p:spTree>
    <p:extLst>
      <p:ext uri="{BB962C8B-B14F-4D97-AF65-F5344CB8AC3E}">
        <p14:creationId xmlns:p14="http://schemas.microsoft.com/office/powerpoint/2010/main" val="28367171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760491" y="552261"/>
            <a:ext cx="10438646" cy="4893647"/>
          </a:xfrm>
          <a:prstGeom prst="rect">
            <a:avLst/>
          </a:prstGeom>
          <a:noFill/>
        </p:spPr>
        <p:txBody>
          <a:bodyPr wrap="square" rtlCol="0">
            <a:spAutoFit/>
          </a:bodyPr>
          <a:lstStyle/>
          <a:p>
            <a:r>
              <a:rPr kumimoji="1" lang="ja-JP" altLang="en-US" sz="2400" dirty="0" smtClean="0"/>
              <a:t>雨水対策</a:t>
            </a:r>
            <a:endParaRPr kumimoji="1" lang="en-US" altLang="ja-JP" sz="2400" dirty="0" smtClean="0"/>
          </a:p>
          <a:p>
            <a:r>
              <a:rPr lang="ja-JP" altLang="en-US" sz="2400" dirty="0" smtClean="0"/>
              <a:t>原発敷地から海へ通じる排水溝はすべて埋める。</a:t>
            </a:r>
            <a:endParaRPr lang="en-US" altLang="ja-JP" sz="2400" dirty="0" smtClean="0"/>
          </a:p>
          <a:p>
            <a:endParaRPr kumimoji="1" lang="en-US" altLang="ja-JP" sz="2400" dirty="0"/>
          </a:p>
          <a:p>
            <a:r>
              <a:rPr lang="ja-JP" altLang="en-US" sz="2400" dirty="0" smtClean="0"/>
              <a:t>原発敷地数ヶ所に遊水池を設ける。</a:t>
            </a:r>
            <a:endParaRPr lang="en-US" altLang="ja-JP" sz="2400" dirty="0" smtClean="0"/>
          </a:p>
          <a:p>
            <a:r>
              <a:rPr kumimoji="1" lang="ja-JP" altLang="en-US" sz="2400" dirty="0"/>
              <a:t>雨水</a:t>
            </a:r>
            <a:r>
              <a:rPr kumimoji="1" lang="ja-JP" altLang="en-US" sz="2400" dirty="0" smtClean="0"/>
              <a:t>はすべて遊水池に導く⇒自然蒸発</a:t>
            </a:r>
            <a:endParaRPr kumimoji="1" lang="en-US" altLang="ja-JP" sz="2400" dirty="0" smtClean="0"/>
          </a:p>
          <a:p>
            <a:endParaRPr lang="en-US" altLang="ja-JP" sz="2400" dirty="0"/>
          </a:p>
          <a:p>
            <a:r>
              <a:rPr lang="ja-JP" altLang="en-US" sz="2400" dirty="0" smtClean="0"/>
              <a:t>近隣で過去には製塩業（塩田）も行われていた。</a:t>
            </a:r>
            <a:endParaRPr lang="en-US" altLang="ja-JP" sz="2400" dirty="0" smtClean="0"/>
          </a:p>
          <a:p>
            <a:r>
              <a:rPr kumimoji="1" lang="ja-JP" altLang="en-US" sz="2400" dirty="0" smtClean="0"/>
              <a:t>遊水池に蒸散植物を育成して蒸散効率を上げる。蒸発体利用も</a:t>
            </a:r>
            <a:endParaRPr kumimoji="1" lang="en-US" altLang="ja-JP" sz="2400" dirty="0" smtClean="0"/>
          </a:p>
          <a:p>
            <a:endParaRPr kumimoji="1" lang="en-US" altLang="ja-JP" sz="2400" dirty="0" smtClean="0"/>
          </a:p>
          <a:p>
            <a:r>
              <a:rPr lang="ja-JP" altLang="en-US" sz="2400" dirty="0" smtClean="0"/>
              <a:t>原発港湾</a:t>
            </a:r>
            <a:endParaRPr lang="en-US" altLang="ja-JP" sz="2400" dirty="0" smtClean="0"/>
          </a:p>
          <a:p>
            <a:r>
              <a:rPr kumimoji="1" lang="en-US" altLang="ja-JP" sz="2400" b="1" dirty="0" smtClean="0">
                <a:solidFill>
                  <a:srgbClr val="FF0000"/>
                </a:solidFill>
              </a:rPr>
              <a:t>×</a:t>
            </a:r>
            <a:r>
              <a:rPr kumimoji="1" lang="ja-JP" altLang="en-US" sz="2400" dirty="0" smtClean="0"/>
              <a:t>シルトフェンス</a:t>
            </a:r>
            <a:endParaRPr kumimoji="1" lang="en-US" altLang="ja-JP" sz="2400" dirty="0" smtClean="0"/>
          </a:p>
          <a:p>
            <a:r>
              <a:rPr lang="ja-JP" altLang="en-US" sz="2400" dirty="0" smtClean="0"/>
              <a:t>完全</a:t>
            </a:r>
            <a:r>
              <a:rPr lang="ja-JP" altLang="en-US" sz="2400" dirty="0"/>
              <a:t>堤防</a:t>
            </a:r>
            <a:r>
              <a:rPr lang="ja-JP" altLang="en-US" sz="2400" dirty="0" smtClean="0"/>
              <a:t>として概要とのつながりを遮断する。</a:t>
            </a:r>
            <a:endParaRPr lang="en-US" altLang="ja-JP" sz="2400" dirty="0" smtClean="0"/>
          </a:p>
          <a:p>
            <a:r>
              <a:rPr kumimoji="1" lang="ja-JP" altLang="en-US" sz="2400" dirty="0" smtClean="0"/>
              <a:t>原発</a:t>
            </a:r>
            <a:r>
              <a:rPr kumimoji="1" lang="ja-JP" altLang="en-US" sz="2400" dirty="0"/>
              <a:t>港</a:t>
            </a:r>
            <a:r>
              <a:rPr kumimoji="1" lang="ja-JP" altLang="en-US" sz="2400" dirty="0" smtClean="0"/>
              <a:t>湾</a:t>
            </a:r>
            <a:r>
              <a:rPr kumimoji="1" lang="ja-JP" altLang="en-US" sz="2400" dirty="0"/>
              <a:t>内</a:t>
            </a:r>
            <a:r>
              <a:rPr kumimoji="1" lang="ja-JP" altLang="en-US" sz="2400" dirty="0" smtClean="0"/>
              <a:t>は汚染域に指定</a:t>
            </a:r>
            <a:endParaRPr kumimoji="1" lang="ja-JP" altLang="en-US" sz="2400" dirty="0"/>
          </a:p>
        </p:txBody>
      </p:sp>
      <p:sp>
        <p:nvSpPr>
          <p:cNvPr id="3" name="日付プレースホルダー 2"/>
          <p:cNvSpPr>
            <a:spLocks noGrp="1"/>
          </p:cNvSpPr>
          <p:nvPr>
            <p:ph type="dt" sz="half" idx="10"/>
          </p:nvPr>
        </p:nvSpPr>
        <p:spPr/>
        <p:txBody>
          <a:bodyPr/>
          <a:lstStyle/>
          <a:p>
            <a:r>
              <a:rPr kumimoji="1" lang="en-US" altLang="ja-JP" smtClean="0"/>
              <a:t>2015/5/29</a:t>
            </a:r>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5A9BB3A-A9AC-4D5E-92E7-6136EA5172EB}" type="slidenum">
              <a:rPr kumimoji="1" lang="ja-JP" altLang="en-US" smtClean="0"/>
              <a:pPr/>
              <a:t>10</a:t>
            </a:fld>
            <a:endParaRPr kumimoji="1" lang="ja-JP" altLang="en-US"/>
          </a:p>
        </p:txBody>
      </p:sp>
    </p:spTree>
    <p:extLst>
      <p:ext uri="{BB962C8B-B14F-4D97-AF65-F5344CB8AC3E}">
        <p14:creationId xmlns:p14="http://schemas.microsoft.com/office/powerpoint/2010/main" val="21828462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240325" y="669956"/>
            <a:ext cx="10221362" cy="4524315"/>
          </a:xfrm>
          <a:prstGeom prst="rect">
            <a:avLst/>
          </a:prstGeom>
          <a:noFill/>
        </p:spPr>
        <p:txBody>
          <a:bodyPr wrap="square" rtlCol="0">
            <a:spAutoFit/>
          </a:bodyPr>
          <a:lstStyle/>
          <a:p>
            <a:r>
              <a:rPr kumimoji="1" lang="ja-JP" altLang="en-US" sz="2400" dirty="0" smtClean="0"/>
              <a:t>凍土壁</a:t>
            </a:r>
            <a:endParaRPr kumimoji="1" lang="en-US" altLang="ja-JP" sz="2400" dirty="0" smtClean="0"/>
          </a:p>
          <a:p>
            <a:r>
              <a:rPr lang="ja-JP" altLang="en-US" sz="2400" dirty="0"/>
              <a:t>点</a:t>
            </a:r>
            <a:r>
              <a:rPr lang="ja-JP" altLang="en-US" sz="2400" dirty="0" smtClean="0"/>
              <a:t>とみなせるトレンチの止水すらできない原子力村の技術で可能か？</a:t>
            </a:r>
            <a:endParaRPr lang="en-US" altLang="ja-JP" sz="2400" dirty="0" smtClean="0"/>
          </a:p>
          <a:p>
            <a:r>
              <a:rPr kumimoji="1" lang="ja-JP" altLang="en-US" sz="2400" dirty="0" smtClean="0"/>
              <a:t>見えない</a:t>
            </a:r>
            <a:r>
              <a:rPr kumimoji="1" lang="ja-JP" altLang="en-US" sz="2400" dirty="0"/>
              <a:t>地下</a:t>
            </a:r>
            <a:r>
              <a:rPr kumimoji="1" lang="ja-JP" altLang="en-US" sz="2400" dirty="0" smtClean="0"/>
              <a:t>の</a:t>
            </a:r>
            <a:r>
              <a:rPr kumimoji="1" lang="ja-JP" altLang="en-US" sz="2400" dirty="0"/>
              <a:t>一部</a:t>
            </a:r>
            <a:r>
              <a:rPr kumimoji="1" lang="ja-JP" altLang="en-US" sz="2400" dirty="0" smtClean="0"/>
              <a:t>で冷却材の循環停止</a:t>
            </a:r>
            <a:endParaRPr kumimoji="1" lang="en-US" altLang="ja-JP" sz="2400" dirty="0" smtClean="0"/>
          </a:p>
          <a:p>
            <a:r>
              <a:rPr lang="ja-JP" altLang="en-US" sz="2400" dirty="0"/>
              <a:t>奔</a:t>
            </a:r>
            <a:r>
              <a:rPr lang="ja-JP" altLang="en-US" sz="2400" dirty="0" smtClean="0"/>
              <a:t>流となって汚染水が流出するまで気付かず　　　　　と想定される。</a:t>
            </a:r>
            <a:endParaRPr lang="en-US" altLang="ja-JP" sz="2400" dirty="0" smtClean="0"/>
          </a:p>
          <a:p>
            <a:r>
              <a:rPr kumimoji="1" lang="ja-JP" altLang="en-US" sz="2400" dirty="0" smtClean="0"/>
              <a:t>バカ高いコスト　　建設費４００億円　維持費５千万円／月</a:t>
            </a:r>
            <a:endParaRPr lang="en-US" altLang="ja-JP" sz="2400" dirty="0"/>
          </a:p>
          <a:p>
            <a:endParaRPr kumimoji="1" lang="en-US" altLang="ja-JP" sz="2400" dirty="0" smtClean="0"/>
          </a:p>
          <a:p>
            <a:r>
              <a:rPr lang="ja-JP" altLang="en-US" sz="2400" dirty="0" smtClean="0"/>
              <a:t>総延長１５００</a:t>
            </a:r>
            <a:r>
              <a:rPr lang="en-US" altLang="ja-JP" sz="2400" dirty="0" smtClean="0"/>
              <a:t>m</a:t>
            </a:r>
          </a:p>
          <a:p>
            <a:r>
              <a:rPr kumimoji="1" lang="ja-JP" altLang="en-US" sz="2400" dirty="0" smtClean="0"/>
              <a:t>冷却井１５５５本</a:t>
            </a:r>
            <a:endParaRPr kumimoji="1" lang="en-US" altLang="ja-JP" sz="2400" dirty="0" smtClean="0"/>
          </a:p>
          <a:p>
            <a:r>
              <a:rPr kumimoji="1" lang="ja-JP" altLang="en-US" sz="2400" dirty="0" smtClean="0"/>
              <a:t>－４０℃のための電力ムダ使い</a:t>
            </a:r>
            <a:endParaRPr kumimoji="1" lang="en-US" altLang="ja-JP" sz="2400" dirty="0" smtClean="0"/>
          </a:p>
          <a:p>
            <a:endParaRPr lang="en-US" altLang="ja-JP" sz="2400" dirty="0"/>
          </a:p>
          <a:p>
            <a:r>
              <a:rPr kumimoji="1" lang="ja-JP" altLang="en-US" sz="2400" dirty="0" smtClean="0"/>
              <a:t>電力を浪費して電力不足を煽るためとの</a:t>
            </a:r>
            <a:endParaRPr kumimoji="1" lang="en-US" altLang="ja-JP" sz="2400" dirty="0" smtClean="0"/>
          </a:p>
          <a:p>
            <a:r>
              <a:rPr lang="ja-JP" altLang="en-US" sz="2400" dirty="0" smtClean="0"/>
              <a:t>うがった見方もしたくなる。</a:t>
            </a:r>
            <a:endParaRPr kumimoji="1" lang="ja-JP" altLang="en-US" sz="2400" dirty="0"/>
          </a:p>
        </p:txBody>
      </p:sp>
      <p:pic>
        <p:nvPicPr>
          <p:cNvPr id="1026" name="Picture 2" descr="http://onodekita.sakura.ne.jp/sblo_files/onodekita/image/201406020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63781" y="2643880"/>
            <a:ext cx="3492972" cy="3742470"/>
          </a:xfrm>
          <a:prstGeom prst="rect">
            <a:avLst/>
          </a:prstGeom>
          <a:noFill/>
          <a:extLst>
            <a:ext uri="{909E8E84-426E-40DD-AFC4-6F175D3DCCD1}">
              <a14:hiddenFill xmlns:a14="http://schemas.microsoft.com/office/drawing/2010/main">
                <a:solidFill>
                  <a:srgbClr val="FFFFFF"/>
                </a:solidFill>
              </a14:hiddenFill>
            </a:ext>
          </a:extLst>
        </p:spPr>
      </p:pic>
      <p:sp>
        <p:nvSpPr>
          <p:cNvPr id="3" name="日付プレースホルダー 2"/>
          <p:cNvSpPr>
            <a:spLocks noGrp="1"/>
          </p:cNvSpPr>
          <p:nvPr>
            <p:ph type="dt" sz="half" idx="10"/>
          </p:nvPr>
        </p:nvSpPr>
        <p:spPr/>
        <p:txBody>
          <a:bodyPr/>
          <a:lstStyle/>
          <a:p>
            <a:r>
              <a:rPr kumimoji="1" lang="en-US" altLang="ja-JP" smtClean="0"/>
              <a:t>2015/5/29</a:t>
            </a:r>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5A9BB3A-A9AC-4D5E-92E7-6136EA5172EB}" type="slidenum">
              <a:rPr kumimoji="1" lang="ja-JP" altLang="en-US" smtClean="0"/>
              <a:pPr/>
              <a:t>11</a:t>
            </a:fld>
            <a:endParaRPr kumimoji="1" lang="ja-JP" altLang="en-US"/>
          </a:p>
        </p:txBody>
      </p:sp>
    </p:spTree>
    <p:extLst>
      <p:ext uri="{BB962C8B-B14F-4D97-AF65-F5344CB8AC3E}">
        <p14:creationId xmlns:p14="http://schemas.microsoft.com/office/powerpoint/2010/main" val="17471709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stretch>
            <a:fillRect/>
          </a:stretch>
        </p:blipFill>
        <p:spPr>
          <a:xfrm>
            <a:off x="691175" y="3204927"/>
            <a:ext cx="10686956" cy="3288294"/>
          </a:xfrm>
          <a:prstGeom prst="rect">
            <a:avLst/>
          </a:prstGeom>
        </p:spPr>
      </p:pic>
      <p:pic>
        <p:nvPicPr>
          <p:cNvPr id="4" name="図 3"/>
          <p:cNvPicPr>
            <a:picLocks noChangeAspect="1"/>
          </p:cNvPicPr>
          <p:nvPr/>
        </p:nvPicPr>
        <p:blipFill>
          <a:blip r:embed="rId3" cstate="print"/>
          <a:stretch>
            <a:fillRect/>
          </a:stretch>
        </p:blipFill>
        <p:spPr>
          <a:xfrm>
            <a:off x="1985679" y="353558"/>
            <a:ext cx="7134225" cy="3181350"/>
          </a:xfrm>
          <a:prstGeom prst="rect">
            <a:avLst/>
          </a:prstGeom>
        </p:spPr>
      </p:pic>
      <p:sp>
        <p:nvSpPr>
          <p:cNvPr id="3" name="日付プレースホルダー 2"/>
          <p:cNvSpPr>
            <a:spLocks noGrp="1"/>
          </p:cNvSpPr>
          <p:nvPr>
            <p:ph type="dt" sz="half" idx="10"/>
          </p:nvPr>
        </p:nvSpPr>
        <p:spPr/>
        <p:txBody>
          <a:bodyPr/>
          <a:lstStyle/>
          <a:p>
            <a:r>
              <a:rPr kumimoji="1" lang="en-US" altLang="ja-JP" smtClean="0"/>
              <a:t>2015/5/29</a:t>
            </a:r>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5A9BB3A-A9AC-4D5E-92E7-6136EA5172EB}" type="slidenum">
              <a:rPr kumimoji="1" lang="ja-JP" altLang="en-US" smtClean="0"/>
              <a:pPr/>
              <a:t>12</a:t>
            </a:fld>
            <a:endParaRPr kumimoji="1" lang="ja-JP" altLang="en-US"/>
          </a:p>
        </p:txBody>
      </p:sp>
    </p:spTree>
    <p:extLst>
      <p:ext uri="{BB962C8B-B14F-4D97-AF65-F5344CB8AC3E}">
        <p14:creationId xmlns:p14="http://schemas.microsoft.com/office/powerpoint/2010/main" val="31013636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stretch>
            <a:fillRect/>
          </a:stretch>
        </p:blipFill>
        <p:spPr>
          <a:xfrm>
            <a:off x="1315910" y="398823"/>
            <a:ext cx="9527345" cy="6074404"/>
          </a:xfrm>
          <a:prstGeom prst="rect">
            <a:avLst/>
          </a:prstGeom>
        </p:spPr>
      </p:pic>
      <p:sp>
        <p:nvSpPr>
          <p:cNvPr id="3" name="日付プレースホルダー 2"/>
          <p:cNvSpPr>
            <a:spLocks noGrp="1"/>
          </p:cNvSpPr>
          <p:nvPr>
            <p:ph type="dt" sz="half" idx="10"/>
          </p:nvPr>
        </p:nvSpPr>
        <p:spPr/>
        <p:txBody>
          <a:bodyPr/>
          <a:lstStyle/>
          <a:p>
            <a:r>
              <a:rPr kumimoji="1" lang="en-US" altLang="ja-JP" smtClean="0"/>
              <a:t>2015/5/29</a:t>
            </a:r>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5A9BB3A-A9AC-4D5E-92E7-6136EA5172EB}" type="slidenum">
              <a:rPr kumimoji="1" lang="ja-JP" altLang="en-US" smtClean="0"/>
              <a:pPr/>
              <a:t>13</a:t>
            </a:fld>
            <a:endParaRPr kumimoji="1" lang="ja-JP" altLang="en-US"/>
          </a:p>
        </p:txBody>
      </p:sp>
    </p:spTree>
    <p:extLst>
      <p:ext uri="{BB962C8B-B14F-4D97-AF65-F5344CB8AC3E}">
        <p14:creationId xmlns:p14="http://schemas.microsoft.com/office/powerpoint/2010/main" val="3263847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stretch>
            <a:fillRect/>
          </a:stretch>
        </p:blipFill>
        <p:spPr>
          <a:xfrm>
            <a:off x="3641246" y="3902043"/>
            <a:ext cx="7811388" cy="2745587"/>
          </a:xfrm>
          <a:prstGeom prst="rect">
            <a:avLst/>
          </a:prstGeom>
        </p:spPr>
      </p:pic>
      <p:sp>
        <p:nvSpPr>
          <p:cNvPr id="3" name="テキスト ボックス 2"/>
          <p:cNvSpPr txBox="1"/>
          <p:nvPr/>
        </p:nvSpPr>
        <p:spPr>
          <a:xfrm>
            <a:off x="941560" y="464140"/>
            <a:ext cx="10284737" cy="3970318"/>
          </a:xfrm>
          <a:prstGeom prst="rect">
            <a:avLst/>
          </a:prstGeom>
          <a:noFill/>
        </p:spPr>
        <p:txBody>
          <a:bodyPr wrap="square" rtlCol="0">
            <a:spAutoFit/>
          </a:bodyPr>
          <a:lstStyle/>
          <a:p>
            <a:r>
              <a:rPr kumimoji="1" lang="ja-JP" altLang="en-US" sz="2400" dirty="0" smtClean="0"/>
              <a:t>２．汚染水の常温蒸発による減容化</a:t>
            </a:r>
            <a:endParaRPr kumimoji="1" lang="en-US" altLang="ja-JP" sz="2400" dirty="0" smtClean="0"/>
          </a:p>
          <a:p>
            <a:r>
              <a:rPr lang="ja-JP" altLang="en-US" sz="2400" dirty="0"/>
              <a:t>　</a:t>
            </a:r>
            <a:r>
              <a:rPr lang="ja-JP" altLang="en-US" sz="2400" dirty="0" smtClean="0"/>
              <a:t>　アルプス、キュリー、サリオン　　高価　故障続き　</a:t>
            </a:r>
            <a:r>
              <a:rPr lang="ja-JP" altLang="en-US" sz="2400" dirty="0" smtClean="0">
                <a:solidFill>
                  <a:srgbClr val="FF0000"/>
                </a:solidFill>
              </a:rPr>
              <a:t>処理後の減容化</a:t>
            </a:r>
            <a:r>
              <a:rPr lang="en-US" altLang="ja-JP" sz="2400" dirty="0" smtClean="0">
                <a:solidFill>
                  <a:srgbClr val="FF0000"/>
                </a:solidFill>
              </a:rPr>
              <a:t>???</a:t>
            </a:r>
          </a:p>
          <a:p>
            <a:r>
              <a:rPr kumimoji="1" lang="ja-JP" altLang="en-US" sz="2400" dirty="0"/>
              <a:t>　</a:t>
            </a:r>
            <a:r>
              <a:rPr kumimoji="1" lang="ja-JP" altLang="en-US" sz="2400" dirty="0" smtClean="0"/>
              <a:t>　多段蒸発法</a:t>
            </a:r>
            <a:r>
              <a:rPr kumimoji="1" lang="en-US" altLang="ja-JP" sz="2400" dirty="0" smtClean="0"/>
              <a:t>(</a:t>
            </a:r>
            <a:r>
              <a:rPr kumimoji="1" lang="ja-JP" altLang="en-US" sz="2400" dirty="0" smtClean="0"/>
              <a:t>柏崎刈羽に世界最大級のものがある）</a:t>
            </a:r>
            <a:endParaRPr kumimoji="1" lang="en-US" altLang="ja-JP" sz="2400" dirty="0" smtClean="0"/>
          </a:p>
          <a:p>
            <a:r>
              <a:rPr lang="ja-JP" altLang="en-US" sz="2400" dirty="0" smtClean="0"/>
              <a:t>原理</a:t>
            </a:r>
            <a:endParaRPr lang="en-US" altLang="ja-JP" sz="2400" dirty="0" smtClean="0"/>
          </a:p>
          <a:p>
            <a:r>
              <a:rPr kumimoji="1" lang="ja-JP" altLang="en-US" sz="2400" dirty="0"/>
              <a:t>　</a:t>
            </a:r>
            <a:r>
              <a:rPr kumimoji="1" lang="ja-JP" altLang="en-US" sz="2400" dirty="0" smtClean="0"/>
              <a:t>　水の平衡蒸気圧＝軽水＞重水＞トリチウム水</a:t>
            </a:r>
            <a:endParaRPr kumimoji="1" lang="en-US" altLang="ja-JP" sz="2400" dirty="0" smtClean="0"/>
          </a:p>
          <a:p>
            <a:r>
              <a:rPr lang="ja-JP" altLang="en-US" sz="2400" dirty="0"/>
              <a:t>　</a:t>
            </a:r>
            <a:r>
              <a:rPr lang="ja-JP" altLang="en-US" sz="2400" dirty="0" smtClean="0"/>
              <a:t>　</a:t>
            </a:r>
            <a:r>
              <a:rPr kumimoji="1" lang="ja-JP" altLang="en-US" sz="2400" dirty="0" smtClean="0"/>
              <a:t>沸点の高いトリチウム水を液相に濃縮、塔底にボイラー、塔頂に凝縮器</a:t>
            </a:r>
            <a:endParaRPr kumimoji="1" lang="en-US" altLang="ja-JP" sz="2400" dirty="0" smtClean="0"/>
          </a:p>
          <a:p>
            <a:r>
              <a:rPr lang="ja-JP" altLang="en-US" sz="2400" dirty="0" smtClean="0"/>
              <a:t>　　蒸発・凝縮の上下還流を繰り返し廻すことで分離する</a:t>
            </a:r>
            <a:endParaRPr lang="en-US" altLang="ja-JP" sz="2400" dirty="0" smtClean="0"/>
          </a:p>
          <a:p>
            <a:endParaRPr lang="en-US" altLang="ja-JP" sz="2400" dirty="0" smtClean="0"/>
          </a:p>
          <a:p>
            <a:pPr>
              <a:lnSpc>
                <a:spcPct val="150000"/>
              </a:lnSpc>
            </a:pPr>
            <a:r>
              <a:rPr lang="ja-JP" altLang="en-US" sz="2400" dirty="0" smtClean="0"/>
              <a:t>加熱冷却のエネルギー多消費型</a:t>
            </a:r>
            <a:r>
              <a:rPr kumimoji="1" lang="ja-JP" altLang="en-US" sz="2400" dirty="0" smtClean="0"/>
              <a:t>　</a:t>
            </a:r>
            <a:endParaRPr kumimoji="1" lang="en-US" altLang="ja-JP" sz="2400" dirty="0" smtClean="0"/>
          </a:p>
          <a:p>
            <a:r>
              <a:rPr lang="ja-JP" altLang="en-US" sz="2400" dirty="0" smtClean="0"/>
              <a:t>　　　　　　　　　　　　　　　　　　　　　　　　　　　　　　　　　　　　　　　　　＝</a:t>
            </a:r>
            <a:r>
              <a:rPr lang="en-US" altLang="ja-JP" sz="2400" dirty="0" smtClean="0"/>
              <a:t>mmHg</a:t>
            </a:r>
            <a:r>
              <a:rPr lang="ja-JP" altLang="en-US" sz="2400" dirty="0" smtClean="0"/>
              <a:t>　　　　　　　　　　　　　　　　　　　　</a:t>
            </a:r>
            <a:endParaRPr kumimoji="1" lang="ja-JP" altLang="en-US" sz="2400" dirty="0"/>
          </a:p>
        </p:txBody>
      </p:sp>
      <p:sp>
        <p:nvSpPr>
          <p:cNvPr id="4" name="日付プレースホルダー 3"/>
          <p:cNvSpPr>
            <a:spLocks noGrp="1"/>
          </p:cNvSpPr>
          <p:nvPr>
            <p:ph type="dt" sz="half" idx="10"/>
          </p:nvPr>
        </p:nvSpPr>
        <p:spPr/>
        <p:txBody>
          <a:bodyPr/>
          <a:lstStyle/>
          <a:p>
            <a:r>
              <a:rPr kumimoji="1" lang="en-US" altLang="ja-JP" smtClean="0"/>
              <a:t>2015/5/29</a:t>
            </a:r>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5A9BB3A-A9AC-4D5E-92E7-6136EA5172EB}" type="slidenum">
              <a:rPr kumimoji="1" lang="ja-JP" altLang="en-US" smtClean="0"/>
              <a:pPr/>
              <a:t>14</a:t>
            </a:fld>
            <a:endParaRPr kumimoji="1" lang="ja-JP" altLang="en-US"/>
          </a:p>
        </p:txBody>
      </p:sp>
    </p:spTree>
    <p:extLst>
      <p:ext uri="{BB962C8B-B14F-4D97-AF65-F5344CB8AC3E}">
        <p14:creationId xmlns:p14="http://schemas.microsoft.com/office/powerpoint/2010/main" val="11327221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9" descr="124"/>
          <p:cNvPicPr>
            <a:picLocks noChangeAspect="1" noChangeArrowheads="1"/>
          </p:cNvPicPr>
          <p:nvPr/>
        </p:nvPicPr>
        <p:blipFill>
          <a:blip r:embed="rId2" cstate="print">
            <a:extLst>
              <a:ext uri="{28A0092B-C50C-407E-A947-70E740481C1C}">
                <a14:useLocalDpi xmlns:a14="http://schemas.microsoft.com/office/drawing/2010/main" val="0"/>
              </a:ext>
            </a:extLst>
          </a:blip>
          <a:srcRect l="9558" r="10066"/>
          <a:stretch>
            <a:fillRect/>
          </a:stretch>
        </p:blipFill>
        <p:spPr bwMode="auto">
          <a:xfrm>
            <a:off x="873896" y="3465278"/>
            <a:ext cx="3335965" cy="2758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図 22"/>
          <p:cNvPicPr>
            <a:picLocks noChangeAspect="1" noChangeArrowheads="1"/>
          </p:cNvPicPr>
          <p:nvPr/>
        </p:nvPicPr>
        <p:blipFill>
          <a:blip r:embed="rId3" cstate="print">
            <a:lum bright="-10000" contrast="40000"/>
            <a:extLst>
              <a:ext uri="{28A0092B-C50C-407E-A947-70E740481C1C}">
                <a14:useLocalDpi xmlns:a14="http://schemas.microsoft.com/office/drawing/2010/main" val="0"/>
              </a:ext>
            </a:extLst>
          </a:blip>
          <a:srcRect/>
          <a:stretch>
            <a:fillRect/>
          </a:stretch>
        </p:blipFill>
        <p:spPr bwMode="auto">
          <a:xfrm>
            <a:off x="4357892" y="3465278"/>
            <a:ext cx="3668603" cy="2758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図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6027" y="3478678"/>
            <a:ext cx="3420704" cy="2851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正方形/長方形 4"/>
          <p:cNvSpPr/>
          <p:nvPr/>
        </p:nvSpPr>
        <p:spPr>
          <a:xfrm>
            <a:off x="594510" y="522900"/>
            <a:ext cx="10378289" cy="3046988"/>
          </a:xfrm>
          <a:prstGeom prst="rect">
            <a:avLst/>
          </a:prstGeom>
        </p:spPr>
        <p:txBody>
          <a:bodyPr wrap="square">
            <a:spAutoFit/>
          </a:bodyPr>
          <a:lstStyle/>
          <a:p>
            <a:r>
              <a:rPr lang="ja-JP" altLang="en-US" sz="2400" dirty="0"/>
              <a:t>不織布蒸発体による常温蒸発</a:t>
            </a:r>
            <a:endParaRPr lang="en-US" altLang="ja-JP" sz="2400" dirty="0"/>
          </a:p>
          <a:p>
            <a:r>
              <a:rPr lang="ja-JP" altLang="en-US" sz="2400" dirty="0"/>
              <a:t>　　○静かな</a:t>
            </a:r>
            <a:r>
              <a:rPr lang="ja-JP" altLang="en-US" sz="2400" dirty="0" smtClean="0"/>
              <a:t>蒸発</a:t>
            </a:r>
            <a:endParaRPr lang="en-US" altLang="ja-JP" sz="2400" dirty="0" smtClean="0"/>
          </a:p>
          <a:p>
            <a:r>
              <a:rPr lang="ja-JP" altLang="en-US" sz="2400" dirty="0" smtClean="0"/>
              <a:t>　　</a:t>
            </a:r>
            <a:r>
              <a:rPr lang="en-US" altLang="ja-JP" sz="2400" b="1" dirty="0" smtClean="0">
                <a:latin typeface="HGP創英角ｺﾞｼｯｸUB" panose="020B0900000000000000" pitchFamily="50" charset="-128"/>
                <a:ea typeface="HGP創英角ｺﾞｼｯｸUB" panose="020B0900000000000000" pitchFamily="50" charset="-128"/>
              </a:rPr>
              <a:t>×</a:t>
            </a:r>
            <a:r>
              <a:rPr lang="ja-JP" altLang="en-US" sz="2400" dirty="0"/>
              <a:t>沸騰蒸発（放射性物質も飛び出す</a:t>
            </a:r>
            <a:r>
              <a:rPr lang="ja-JP" altLang="en-US" sz="2400" dirty="0" smtClean="0"/>
              <a:t>）</a:t>
            </a:r>
            <a:endParaRPr lang="en-US" altLang="ja-JP" sz="2400" dirty="0" smtClean="0"/>
          </a:p>
          <a:p>
            <a:endParaRPr lang="en-US" altLang="ja-JP" sz="2400" dirty="0" smtClean="0"/>
          </a:p>
          <a:p>
            <a:r>
              <a:rPr lang="ja-JP" altLang="en-US" sz="2400" dirty="0"/>
              <a:t>　</a:t>
            </a:r>
            <a:r>
              <a:rPr lang="ja-JP" altLang="en-US" sz="2400" dirty="0" smtClean="0"/>
              <a:t>　省エネ型だが分離係数が小さい</a:t>
            </a:r>
            <a:endParaRPr lang="en-US" altLang="ja-JP" sz="2400" dirty="0" smtClean="0"/>
          </a:p>
          <a:p>
            <a:r>
              <a:rPr lang="ja-JP" altLang="en-US" sz="2400" dirty="0"/>
              <a:t>　　冷凍冷蔵ショーケースのドレン処理として</a:t>
            </a:r>
            <a:r>
              <a:rPr lang="ja-JP" altLang="en-US" sz="2400" dirty="0" smtClean="0"/>
              <a:t>実績</a:t>
            </a:r>
            <a:endParaRPr lang="en-US" altLang="ja-JP" sz="2400" dirty="0" smtClean="0"/>
          </a:p>
          <a:p>
            <a:endParaRPr lang="en-US" altLang="ja-JP" sz="2400" dirty="0" smtClean="0"/>
          </a:p>
          <a:p>
            <a:r>
              <a:rPr lang="ja-JP" altLang="en-US" sz="2400" dirty="0" smtClean="0"/>
              <a:t>　　　ジャバラ抜き加工　　　　　　穴あきｽﾊﾟﾝﾚｰｽ　　　　　　　　　冷蔵ショーケース</a:t>
            </a:r>
            <a:endParaRPr lang="ja-JP" altLang="en-US" sz="2400" dirty="0"/>
          </a:p>
        </p:txBody>
      </p:sp>
      <p:sp>
        <p:nvSpPr>
          <p:cNvPr id="6" name="日付プレースホルダー 5"/>
          <p:cNvSpPr>
            <a:spLocks noGrp="1"/>
          </p:cNvSpPr>
          <p:nvPr>
            <p:ph type="dt" sz="half" idx="10"/>
          </p:nvPr>
        </p:nvSpPr>
        <p:spPr/>
        <p:txBody>
          <a:bodyPr/>
          <a:lstStyle/>
          <a:p>
            <a:r>
              <a:rPr kumimoji="1" lang="en-US" altLang="ja-JP" smtClean="0"/>
              <a:t>2015/5/29</a:t>
            </a:r>
            <a:endParaRPr kumimoji="1" lang="ja-JP" altLang="en-US"/>
          </a:p>
        </p:txBody>
      </p:sp>
      <p:sp>
        <p:nvSpPr>
          <p:cNvPr id="7" name="フッター プレースホルダー 6"/>
          <p:cNvSpPr>
            <a:spLocks noGrp="1"/>
          </p:cNvSpPr>
          <p:nvPr>
            <p:ph type="ftr" sz="quarter" idx="11"/>
          </p:nvPr>
        </p:nvSpPr>
        <p:spPr/>
        <p:txBody>
          <a:bodyPr/>
          <a:lstStyle/>
          <a:p>
            <a:endParaRPr kumimoji="1" lang="ja-JP" altLang="en-US"/>
          </a:p>
        </p:txBody>
      </p:sp>
      <p:sp>
        <p:nvSpPr>
          <p:cNvPr id="8" name="スライド番号プレースホルダー 7"/>
          <p:cNvSpPr>
            <a:spLocks noGrp="1"/>
          </p:cNvSpPr>
          <p:nvPr>
            <p:ph type="sldNum" sz="quarter" idx="12"/>
          </p:nvPr>
        </p:nvSpPr>
        <p:spPr/>
        <p:txBody>
          <a:bodyPr/>
          <a:lstStyle/>
          <a:p>
            <a:fld id="{A5A9BB3A-A9AC-4D5E-92E7-6136EA5172EB}" type="slidenum">
              <a:rPr kumimoji="1" lang="ja-JP" altLang="en-US" smtClean="0"/>
              <a:pPr/>
              <a:t>15</a:t>
            </a:fld>
            <a:endParaRPr kumimoji="1" lang="ja-JP" altLang="en-US"/>
          </a:p>
        </p:txBody>
      </p:sp>
    </p:spTree>
    <p:extLst>
      <p:ext uri="{BB962C8B-B14F-4D97-AF65-F5344CB8AC3E}">
        <p14:creationId xmlns:p14="http://schemas.microsoft.com/office/powerpoint/2010/main" val="471203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595939" y="636445"/>
            <a:ext cx="10737410" cy="5632311"/>
          </a:xfrm>
          <a:prstGeom prst="rect">
            <a:avLst/>
          </a:prstGeom>
          <a:noFill/>
        </p:spPr>
        <p:txBody>
          <a:bodyPr wrap="square" rtlCol="0">
            <a:spAutoFit/>
          </a:bodyPr>
          <a:lstStyle/>
          <a:p>
            <a:r>
              <a:rPr kumimoji="1" lang="ja-JP" altLang="en-US" sz="2400" dirty="0" smtClean="0"/>
              <a:t>不織布蒸発体</a:t>
            </a:r>
            <a:endParaRPr kumimoji="1" lang="en-US" altLang="ja-JP" sz="2400" dirty="0" smtClean="0"/>
          </a:p>
          <a:p>
            <a:r>
              <a:rPr lang="ja-JP" altLang="en-US" sz="2400" dirty="0" smtClean="0"/>
              <a:t>ＰＥＴ１００</a:t>
            </a:r>
            <a:r>
              <a:rPr lang="en-US" altLang="ja-JP" sz="2400" dirty="0" smtClean="0"/>
              <a:t>%</a:t>
            </a:r>
          </a:p>
          <a:p>
            <a:r>
              <a:rPr lang="ja-JP" altLang="en-US" sz="2400" dirty="0" smtClean="0"/>
              <a:t>吸い上げ速度　　Ｔ３０＜８</a:t>
            </a:r>
            <a:r>
              <a:rPr lang="en-US" altLang="ja-JP" sz="2400" dirty="0" smtClean="0"/>
              <a:t>sec</a:t>
            </a:r>
            <a:r>
              <a:rPr lang="ja-JP" altLang="en-US" sz="2400" dirty="0" smtClean="0"/>
              <a:t>　　（３０ｍｍ高さまで吸い上がる時間）</a:t>
            </a:r>
            <a:endParaRPr lang="en-US" altLang="ja-JP" sz="2400" dirty="0" smtClean="0"/>
          </a:p>
          <a:p>
            <a:r>
              <a:rPr lang="ja-JP" altLang="en-US" sz="2400" dirty="0" smtClean="0"/>
              <a:t>吸い上げ高さ　　１７ｃｍ（バイレック法）</a:t>
            </a:r>
            <a:endParaRPr lang="en-US" altLang="ja-JP" sz="2400" dirty="0"/>
          </a:p>
          <a:p>
            <a:endParaRPr lang="en-US" altLang="ja-JP" sz="2400" dirty="0" smtClean="0"/>
          </a:p>
          <a:p>
            <a:r>
              <a:rPr lang="ja-JP" altLang="en-US" sz="2400" dirty="0" smtClean="0"/>
              <a:t>スダレかけ流し形状、ハニカムロータ形状、短冊衝立形状</a:t>
            </a:r>
            <a:endParaRPr lang="en-US" altLang="ja-JP" sz="2400" dirty="0"/>
          </a:p>
          <a:p>
            <a:endParaRPr lang="en-US" altLang="ja-JP" sz="2400" dirty="0" smtClean="0"/>
          </a:p>
          <a:p>
            <a:r>
              <a:rPr lang="ja-JP" altLang="en-US" sz="2400" dirty="0" smtClean="0"/>
              <a:t>○鋼製筐体不要</a:t>
            </a:r>
            <a:endParaRPr lang="en-US" altLang="ja-JP" sz="2400" dirty="0" smtClean="0"/>
          </a:p>
          <a:p>
            <a:r>
              <a:rPr kumimoji="1" lang="ja-JP" altLang="en-US" sz="2400" dirty="0" smtClean="0"/>
              <a:t>○多核種対応　　（トリチウム水を除く）</a:t>
            </a:r>
            <a:endParaRPr lang="en-US" altLang="ja-JP" sz="2400" dirty="0"/>
          </a:p>
          <a:p>
            <a:r>
              <a:rPr kumimoji="1" lang="ja-JP" altLang="en-US" sz="2400" dirty="0" smtClean="0"/>
              <a:t>　　揮発性放射性物質：汚染水には含まれない（既に飛び出している）</a:t>
            </a:r>
            <a:endParaRPr kumimoji="1" lang="en-US" altLang="ja-JP" sz="2400" dirty="0" smtClean="0"/>
          </a:p>
          <a:p>
            <a:r>
              <a:rPr lang="ja-JP" altLang="en-US" sz="2400" dirty="0" smtClean="0"/>
              <a:t>　　大気中に輝散するのは水だけ（海洋放出より格段に拡散性が高い）</a:t>
            </a:r>
            <a:endParaRPr lang="en-US" altLang="ja-JP" sz="2400" dirty="0" smtClean="0"/>
          </a:p>
          <a:p>
            <a:r>
              <a:rPr kumimoji="1" lang="ja-JP" altLang="en-US" sz="2400" dirty="0" smtClean="0"/>
              <a:t>　　（一部トリチウム水蒸気が含まれる可能性あり）</a:t>
            </a:r>
            <a:endParaRPr kumimoji="1" lang="en-US" altLang="ja-JP" sz="2400" dirty="0" smtClean="0"/>
          </a:p>
          <a:p>
            <a:r>
              <a:rPr lang="ja-JP" altLang="en-US" sz="2400" dirty="0" smtClean="0"/>
              <a:t>○減容化率</a:t>
            </a:r>
            <a:endParaRPr kumimoji="1" lang="en-US" altLang="ja-JP" sz="2400" dirty="0" smtClean="0"/>
          </a:p>
          <a:p>
            <a:r>
              <a:rPr lang="ja-JP" altLang="en-US" sz="2400" dirty="0"/>
              <a:t>　</a:t>
            </a:r>
            <a:r>
              <a:rPr lang="ja-JP" altLang="en-US" sz="2400" dirty="0" smtClean="0"/>
              <a:t>　付着</a:t>
            </a:r>
            <a:r>
              <a:rPr lang="ja-JP" altLang="en-US" sz="2400" dirty="0"/>
              <a:t>析出した</a:t>
            </a:r>
            <a:r>
              <a:rPr lang="ja-JP" altLang="en-US" sz="2400" dirty="0" smtClean="0"/>
              <a:t>放射８性</a:t>
            </a:r>
            <a:r>
              <a:rPr lang="ja-JP" altLang="en-US" sz="2400" dirty="0"/>
              <a:t>物質（核種を問わない</a:t>
            </a:r>
            <a:r>
              <a:rPr lang="ja-JP" altLang="en-US" sz="2400" dirty="0" smtClean="0"/>
              <a:t>）と不織布蒸発体は３００℃無酸素</a:t>
            </a:r>
            <a:endParaRPr lang="en-US" altLang="ja-JP" sz="2400" dirty="0" smtClean="0"/>
          </a:p>
          <a:p>
            <a:r>
              <a:rPr lang="ja-JP" altLang="en-US" sz="2400" dirty="0" smtClean="0"/>
              <a:t>　　加熱によりプラスチック固化体に減容化</a:t>
            </a:r>
            <a:endParaRPr lang="en-US" altLang="ja-JP" sz="2400" dirty="0"/>
          </a:p>
        </p:txBody>
      </p:sp>
      <p:pic>
        <p:nvPicPr>
          <p:cNvPr id="5" name="図 18" descr="DSC02071"/>
          <p:cNvPicPr>
            <a:picLocks noChangeAspect="1" noChangeArrowheads="1"/>
          </p:cNvPicPr>
          <p:nvPr/>
        </p:nvPicPr>
        <p:blipFill>
          <a:blip r:embed="rId2" cstate="print">
            <a:extLst>
              <a:ext uri="{28A0092B-C50C-407E-A947-70E740481C1C}">
                <a14:useLocalDpi xmlns:a14="http://schemas.microsoft.com/office/drawing/2010/main" val="0"/>
              </a:ext>
            </a:extLst>
          </a:blip>
          <a:srcRect l="31636" t="14328" r="29836" b="15434"/>
          <a:stretch>
            <a:fillRect/>
          </a:stretch>
        </p:blipFill>
        <p:spPr bwMode="auto">
          <a:xfrm>
            <a:off x="9614781" y="1041148"/>
            <a:ext cx="2128837" cy="2681288"/>
          </a:xfrm>
          <a:prstGeom prst="rect">
            <a:avLst/>
          </a:prstGeom>
          <a:noFill/>
          <a:extLst>
            <a:ext uri="{909E8E84-426E-40DD-AFC4-6F175D3DCCD1}">
              <a14:hiddenFill xmlns:a14="http://schemas.microsoft.com/office/drawing/2010/main">
                <a:solidFill>
                  <a:srgbClr val="FFFFFF"/>
                </a:solidFill>
              </a14:hiddenFill>
            </a:ext>
          </a:extLst>
        </p:spPr>
      </p:pic>
      <p:pic>
        <p:nvPicPr>
          <p:cNvPr id="1027" name="図 9" descr="124"/>
          <p:cNvPicPr>
            <a:picLocks noChangeAspect="1" noChangeArrowheads="1"/>
          </p:cNvPicPr>
          <p:nvPr/>
        </p:nvPicPr>
        <p:blipFill>
          <a:blip r:embed="rId3" cstate="print">
            <a:extLst>
              <a:ext uri="{28A0092B-C50C-407E-A947-70E740481C1C}">
                <a14:useLocalDpi xmlns:a14="http://schemas.microsoft.com/office/drawing/2010/main" val="0"/>
              </a:ext>
            </a:extLst>
          </a:blip>
          <a:srcRect l="10059" r="9555"/>
          <a:stretch>
            <a:fillRect/>
          </a:stretch>
        </p:blipFill>
        <p:spPr bwMode="auto">
          <a:xfrm rot="5400000">
            <a:off x="9679743" y="2943966"/>
            <a:ext cx="719137" cy="595312"/>
          </a:xfrm>
          <a:prstGeom prst="rect">
            <a:avLst/>
          </a:prstGeom>
          <a:noFill/>
          <a:extLst>
            <a:ext uri="{909E8E84-426E-40DD-AFC4-6F175D3DCCD1}">
              <a14:hiddenFill xmlns:a14="http://schemas.microsoft.com/office/drawing/2010/main">
                <a:solidFill>
                  <a:srgbClr val="FFFFFF"/>
                </a:solidFill>
              </a14:hiddenFill>
            </a:ext>
          </a:extLst>
        </p:spPr>
      </p:pic>
      <p:sp>
        <p:nvSpPr>
          <p:cNvPr id="2" name="日付プレースホルダー 1"/>
          <p:cNvSpPr>
            <a:spLocks noGrp="1"/>
          </p:cNvSpPr>
          <p:nvPr>
            <p:ph type="dt" sz="half" idx="10"/>
          </p:nvPr>
        </p:nvSpPr>
        <p:spPr/>
        <p:txBody>
          <a:bodyPr/>
          <a:lstStyle/>
          <a:p>
            <a:r>
              <a:rPr kumimoji="1" lang="en-US" altLang="ja-JP" smtClean="0"/>
              <a:t>2015/5/29</a:t>
            </a:r>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5A9BB3A-A9AC-4D5E-92E7-6136EA5172EB}" type="slidenum">
              <a:rPr kumimoji="1" lang="ja-JP" altLang="en-US" smtClean="0"/>
              <a:pPr/>
              <a:t>16</a:t>
            </a:fld>
            <a:endParaRPr kumimoji="1" lang="ja-JP" altLang="en-US"/>
          </a:p>
        </p:txBody>
      </p:sp>
    </p:spTree>
    <p:extLst>
      <p:ext uri="{BB962C8B-B14F-4D97-AF65-F5344CB8AC3E}">
        <p14:creationId xmlns:p14="http://schemas.microsoft.com/office/powerpoint/2010/main" val="1701130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838954" y="656966"/>
            <a:ext cx="10296808" cy="5262979"/>
          </a:xfrm>
          <a:prstGeom prst="rect">
            <a:avLst/>
          </a:prstGeom>
        </p:spPr>
        <p:txBody>
          <a:bodyPr wrap="square">
            <a:spAutoFit/>
          </a:bodyPr>
          <a:lstStyle/>
          <a:p>
            <a:r>
              <a:rPr lang="ja-JP" altLang="en-US" sz="2400" dirty="0"/>
              <a:t>吸着処理 ： 選択吸着により多核種対応には多段処理が必要</a:t>
            </a:r>
            <a:endParaRPr lang="en-US" altLang="ja-JP" sz="2400" dirty="0"/>
          </a:p>
          <a:p>
            <a:r>
              <a:rPr lang="ja-JP" altLang="en-US" sz="2400" dirty="0"/>
              <a:t>　　　　　　　 </a:t>
            </a:r>
            <a:r>
              <a:rPr lang="ja-JP" altLang="en-US" sz="2400" dirty="0" smtClean="0"/>
              <a:t>吸着後の処理方法不明</a:t>
            </a:r>
            <a:endParaRPr lang="en-US" altLang="ja-JP" sz="2400" dirty="0" smtClean="0"/>
          </a:p>
          <a:p>
            <a:r>
              <a:rPr lang="ja-JP" altLang="en-US" sz="2400" dirty="0"/>
              <a:t>　</a:t>
            </a:r>
            <a:r>
              <a:rPr lang="ja-JP" altLang="en-US" sz="2400" dirty="0" smtClean="0"/>
              <a:t>　　　　　　 トリチウム</a:t>
            </a:r>
            <a:r>
              <a:rPr lang="ja-JP" altLang="en-US" sz="2400" dirty="0"/>
              <a:t>には全く</a:t>
            </a:r>
            <a:r>
              <a:rPr lang="ja-JP" altLang="en-US" sz="2400" dirty="0" smtClean="0"/>
              <a:t>お手上げ、処理水は海に放出</a:t>
            </a:r>
            <a:endParaRPr lang="en-US" altLang="ja-JP" sz="2400" dirty="0" smtClean="0"/>
          </a:p>
          <a:p>
            <a:endParaRPr lang="en-US" altLang="ja-JP" sz="2400" dirty="0"/>
          </a:p>
          <a:p>
            <a:r>
              <a:rPr lang="ja-JP" altLang="en-US" sz="2400" dirty="0" smtClean="0"/>
              <a:t>日本</a:t>
            </a:r>
            <a:r>
              <a:rPr lang="ja-JP" altLang="en-US" sz="2400" dirty="0"/>
              <a:t>原子</a:t>
            </a:r>
            <a:r>
              <a:rPr lang="ja-JP" altLang="en-US" sz="2400" dirty="0" smtClean="0"/>
              <a:t>力学会事故調査委員会（委員長・田中知東大大学院教授）</a:t>
            </a:r>
            <a:endParaRPr lang="en-US" altLang="ja-JP" sz="2400" dirty="0" smtClean="0"/>
          </a:p>
          <a:p>
            <a:r>
              <a:rPr lang="en-US" altLang="ja-JP" sz="2400" dirty="0" smtClean="0"/>
              <a:t>『</a:t>
            </a:r>
            <a:r>
              <a:rPr lang="ja-JP" altLang="en-US" sz="2400" dirty="0"/>
              <a:t>処理できないトリチウム</a:t>
            </a:r>
            <a:r>
              <a:rPr lang="ja-JP" altLang="en-US" sz="2400" dirty="0" smtClean="0"/>
              <a:t>はできる限り希釈したうえで海</a:t>
            </a:r>
            <a:r>
              <a:rPr lang="ja-JP" altLang="en-US" sz="2400" dirty="0"/>
              <a:t>に放出</a:t>
            </a:r>
            <a:r>
              <a:rPr lang="en-US" altLang="ja-JP" sz="2400" dirty="0"/>
              <a:t>』</a:t>
            </a:r>
          </a:p>
          <a:p>
            <a:r>
              <a:rPr lang="ja-JP" altLang="en-US" sz="2400" dirty="0">
                <a:solidFill>
                  <a:srgbClr val="FF0000"/>
                </a:solidFill>
              </a:rPr>
              <a:t>希釈する意味は</a:t>
            </a:r>
            <a:r>
              <a:rPr lang="ja-JP" altLang="en-US" sz="2400" dirty="0" smtClean="0">
                <a:solidFill>
                  <a:srgbClr val="FF0000"/>
                </a:solidFill>
              </a:rPr>
              <a:t>？</a:t>
            </a:r>
            <a:endParaRPr lang="en-US" altLang="ja-JP" sz="2400" dirty="0">
              <a:solidFill>
                <a:srgbClr val="0000CC"/>
              </a:solidFill>
            </a:endParaRPr>
          </a:p>
          <a:p>
            <a:r>
              <a:rPr lang="ja-JP" altLang="en-US" sz="2400" dirty="0" smtClean="0">
                <a:solidFill>
                  <a:srgbClr val="FF0000"/>
                </a:solidFill>
              </a:rPr>
              <a:t>希釈に意味はない。総量が問題</a:t>
            </a:r>
            <a:endParaRPr lang="en-US" altLang="ja-JP" sz="2400" dirty="0" smtClean="0">
              <a:solidFill>
                <a:srgbClr val="FF0000"/>
              </a:solidFill>
            </a:endParaRPr>
          </a:p>
          <a:p>
            <a:r>
              <a:rPr lang="ja-JP" altLang="en-US" sz="2400" dirty="0" smtClean="0">
                <a:solidFill>
                  <a:srgbClr val="0000CC"/>
                </a:solidFill>
              </a:rPr>
              <a:t>人為的</a:t>
            </a:r>
            <a:r>
              <a:rPr lang="ja-JP" altLang="en-US" sz="2400" dirty="0">
                <a:solidFill>
                  <a:srgbClr val="0000CC"/>
                </a:solidFill>
              </a:rPr>
              <a:t>な</a:t>
            </a:r>
            <a:r>
              <a:rPr lang="ja-JP" altLang="en-US" sz="2400" dirty="0" smtClean="0">
                <a:solidFill>
                  <a:srgbClr val="0000CC"/>
                </a:solidFill>
              </a:rPr>
              <a:t>希釈よりも大洋の希釈の方が大きい</a:t>
            </a:r>
            <a:endParaRPr lang="en-US" altLang="ja-JP" sz="2400" dirty="0" smtClean="0">
              <a:solidFill>
                <a:srgbClr val="0000CC"/>
              </a:solidFill>
            </a:endParaRPr>
          </a:p>
          <a:p>
            <a:endParaRPr lang="en-US" altLang="ja-JP" sz="2400" dirty="0">
              <a:solidFill>
                <a:srgbClr val="FF0000"/>
              </a:solidFill>
            </a:endParaRPr>
          </a:p>
          <a:p>
            <a:r>
              <a:rPr lang="ja-JP" altLang="en-US" sz="2400" dirty="0" smtClean="0"/>
              <a:t>菊池某という阪大の教員も</a:t>
            </a:r>
            <a:endParaRPr lang="en-US" altLang="ja-JP" sz="2400" dirty="0" smtClean="0"/>
          </a:p>
          <a:p>
            <a:r>
              <a:rPr lang="ja-JP" altLang="en-US" sz="2400" dirty="0" smtClean="0"/>
              <a:t>コップ</a:t>
            </a:r>
            <a:r>
              <a:rPr lang="ja-JP" altLang="en-US" sz="2400" dirty="0"/>
              <a:t>一杯</a:t>
            </a:r>
            <a:r>
              <a:rPr lang="ja-JP" altLang="en-US" sz="2400" dirty="0" smtClean="0"/>
              <a:t>の汚染水も１０倍希釈を３０回繰り返すと無害になる。３０回繰り返すことはたやすい</a:t>
            </a:r>
            <a:r>
              <a:rPr lang="ja-JP" altLang="en-US" sz="2400" b="1" dirty="0" smtClean="0">
                <a:solidFill>
                  <a:srgbClr val="FF0000"/>
                </a:solidFill>
              </a:rPr>
              <a:t>？？？</a:t>
            </a:r>
            <a:endParaRPr lang="en-US" altLang="ja-JP" sz="2400" b="1" dirty="0" smtClean="0">
              <a:solidFill>
                <a:srgbClr val="FF0000"/>
              </a:solidFill>
            </a:endParaRPr>
          </a:p>
          <a:p>
            <a:pPr algn="ctr"/>
            <a:r>
              <a:rPr lang="ja-JP" altLang="en-US" sz="2400" b="1" u="sng" dirty="0" smtClean="0">
                <a:solidFill>
                  <a:srgbClr val="0000CC"/>
                </a:solidFill>
              </a:rPr>
              <a:t>海水すべてを投入しても１０の３０乗には届かない</a:t>
            </a:r>
            <a:endParaRPr lang="en-US" altLang="ja-JP" sz="2400" b="1" u="sng" dirty="0">
              <a:solidFill>
                <a:srgbClr val="0000CC"/>
              </a:solidFill>
            </a:endParaRPr>
          </a:p>
        </p:txBody>
      </p:sp>
      <p:sp>
        <p:nvSpPr>
          <p:cNvPr id="2" name="日付プレースホルダー 1"/>
          <p:cNvSpPr>
            <a:spLocks noGrp="1"/>
          </p:cNvSpPr>
          <p:nvPr>
            <p:ph type="dt" sz="half" idx="10"/>
          </p:nvPr>
        </p:nvSpPr>
        <p:spPr/>
        <p:txBody>
          <a:bodyPr/>
          <a:lstStyle/>
          <a:p>
            <a:r>
              <a:rPr kumimoji="1" lang="en-US" altLang="ja-JP" smtClean="0"/>
              <a:t>2015/5/29</a:t>
            </a:r>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5A9BB3A-A9AC-4D5E-92E7-6136EA5172EB}" type="slidenum">
              <a:rPr kumimoji="1" lang="ja-JP" altLang="en-US" smtClean="0"/>
              <a:pPr/>
              <a:t>17</a:t>
            </a:fld>
            <a:endParaRPr kumimoji="1" lang="ja-JP" altLang="en-US"/>
          </a:p>
        </p:txBody>
      </p:sp>
    </p:spTree>
    <p:extLst>
      <p:ext uri="{BB962C8B-B14F-4D97-AF65-F5344CB8AC3E}">
        <p14:creationId xmlns:p14="http://schemas.microsoft.com/office/powerpoint/2010/main" val="23877860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010970" y="558338"/>
            <a:ext cx="10161006" cy="5493812"/>
          </a:xfrm>
          <a:prstGeom prst="rect">
            <a:avLst/>
          </a:prstGeom>
        </p:spPr>
        <p:txBody>
          <a:bodyPr wrap="square">
            <a:spAutoFit/>
          </a:bodyPr>
          <a:lstStyle/>
          <a:p>
            <a:pPr>
              <a:spcAft>
                <a:spcPts val="600"/>
              </a:spcAft>
            </a:pPr>
            <a:r>
              <a:rPr lang="ja-JP" altLang="ja-JP" sz="2400" kern="100" dirty="0">
                <a:solidFill>
                  <a:srgbClr val="2D2D2D"/>
                </a:solidFill>
                <a:latin typeface="Century" panose="02040604050505020304" pitchFamily="18" charset="0"/>
                <a:cs typeface="メイリオ" panose="020B0604030504040204" pitchFamily="50" charset="-128"/>
              </a:rPr>
              <a:t>外国特派員協会で田中俊一原子力規制委員長が「（いずれは）</a:t>
            </a:r>
            <a:r>
              <a:rPr lang="ja-JP" altLang="ja-JP" sz="2400" b="1" kern="100" dirty="0">
                <a:solidFill>
                  <a:srgbClr val="2D2D2D"/>
                </a:solidFill>
                <a:latin typeface="Century" panose="02040604050505020304" pitchFamily="18" charset="0"/>
                <a:cs typeface="メイリオ" panose="020B0604030504040204" pitchFamily="50" charset="-128"/>
              </a:rPr>
              <a:t>流していいレベルまで浄化して海に流さざるを得ない</a:t>
            </a:r>
            <a:r>
              <a:rPr lang="ja-JP" altLang="ja-JP" sz="2400" kern="100" dirty="0">
                <a:solidFill>
                  <a:srgbClr val="2D2D2D"/>
                </a:solidFill>
                <a:latin typeface="Century" panose="02040604050505020304" pitchFamily="18" charset="0"/>
                <a:cs typeface="メイリオ" panose="020B0604030504040204" pitchFamily="50" charset="-128"/>
              </a:rPr>
              <a:t>⋯これまでも基準値以下であれば海に流してきたのだからそのレベルまで下げれば何ら変わりはない」と発言した件に関して）田中規制委委員長の言う「</a:t>
            </a:r>
            <a:r>
              <a:rPr lang="ja-JP" altLang="ja-JP" sz="2400" b="1" kern="100" dirty="0">
                <a:solidFill>
                  <a:srgbClr val="FF0000"/>
                </a:solidFill>
                <a:latin typeface="Century" panose="02040604050505020304" pitchFamily="18" charset="0"/>
                <a:cs typeface="メイリオ" panose="020B0604030504040204" pitchFamily="50" charset="-128"/>
              </a:rPr>
              <a:t>浄化して流す</a:t>
            </a:r>
            <a:r>
              <a:rPr lang="ja-JP" altLang="ja-JP" sz="2400" kern="100" dirty="0">
                <a:solidFill>
                  <a:srgbClr val="2D2D2D"/>
                </a:solidFill>
                <a:latin typeface="Century" panose="02040604050505020304" pitchFamily="18" charset="0"/>
                <a:cs typeface="メイリオ" panose="020B0604030504040204" pitchFamily="50" charset="-128"/>
              </a:rPr>
              <a:t>」が「</a:t>
            </a:r>
            <a:r>
              <a:rPr lang="ja-JP" altLang="ja-JP" sz="2400" b="1" kern="100" dirty="0">
                <a:solidFill>
                  <a:srgbClr val="FF0000"/>
                </a:solidFill>
                <a:latin typeface="Century" panose="02040604050505020304" pitchFamily="18" charset="0"/>
                <a:cs typeface="メイリオ" panose="020B0604030504040204" pitchFamily="50" charset="-128"/>
              </a:rPr>
              <a:t>希釈して流す</a:t>
            </a:r>
            <a:r>
              <a:rPr lang="ja-JP" altLang="ja-JP" sz="2400" kern="100" dirty="0">
                <a:solidFill>
                  <a:srgbClr val="2D2D2D"/>
                </a:solidFill>
                <a:latin typeface="Century" panose="02040604050505020304" pitchFamily="18" charset="0"/>
                <a:cs typeface="メイリオ" panose="020B0604030504040204" pitchFamily="50" charset="-128"/>
              </a:rPr>
              <a:t>」とどう違うかです。問題は「浄化して流す」と定義できるようなやり方が出来るのかどうか。ジャブジャブ地下水が流入し、それが何処にどう流出しているのかも判らない状況だと、浄化と称して結局は希釈に過ぎなくなります。その場合「浄化した」は汚染水放出のインチキ免罪符です</a:t>
            </a:r>
            <a:r>
              <a:rPr lang="ja-JP" altLang="ja-JP" sz="2400" kern="100" dirty="0" smtClean="0">
                <a:solidFill>
                  <a:srgbClr val="2D2D2D"/>
                </a:solidFill>
                <a:latin typeface="Century" panose="02040604050505020304" pitchFamily="18" charset="0"/>
                <a:cs typeface="メイリオ" panose="020B0604030504040204" pitchFamily="50" charset="-128"/>
              </a:rPr>
              <a:t>。</a:t>
            </a:r>
            <a:endParaRPr lang="en-US" altLang="ja-JP" sz="2400" kern="100" dirty="0" smtClean="0">
              <a:solidFill>
                <a:srgbClr val="2D2D2D"/>
              </a:solidFill>
              <a:latin typeface="Century" panose="02040604050505020304" pitchFamily="18" charset="0"/>
              <a:cs typeface="メイリオ" panose="020B0604030504040204" pitchFamily="50" charset="-128"/>
            </a:endParaRPr>
          </a:p>
          <a:p>
            <a:pPr>
              <a:spcAft>
                <a:spcPts val="600"/>
              </a:spcAft>
            </a:pPr>
            <a:r>
              <a:rPr lang="ja-JP" altLang="en-US" sz="2400" kern="100" dirty="0" smtClean="0">
                <a:solidFill>
                  <a:srgbClr val="FF0000"/>
                </a:solidFill>
                <a:latin typeface="Century" panose="02040604050505020304" pitchFamily="18" charset="0"/>
                <a:cs typeface="メイリオ" panose="020B0604030504040204" pitchFamily="50" charset="-128"/>
              </a:rPr>
              <a:t>浄化は不可能　</a:t>
            </a:r>
            <a:r>
              <a:rPr lang="en-US" altLang="ja-JP" sz="2400" kern="100" dirty="0" smtClean="0">
                <a:solidFill>
                  <a:srgbClr val="FF0000"/>
                </a:solidFill>
                <a:latin typeface="Century" panose="02040604050505020304" pitchFamily="18" charset="0"/>
                <a:cs typeface="メイリオ" panose="020B0604030504040204" pitchFamily="50" charset="-128"/>
              </a:rPr>
              <a:t>(</a:t>
            </a:r>
            <a:r>
              <a:rPr lang="ja-JP" altLang="en-US" sz="2400" kern="100" dirty="0" smtClean="0">
                <a:solidFill>
                  <a:srgbClr val="FF0000"/>
                </a:solidFill>
                <a:latin typeface="Century" panose="02040604050505020304" pitchFamily="18" charset="0"/>
                <a:cs typeface="メイリオ" panose="020B0604030504040204" pitchFamily="50" charset="-128"/>
              </a:rPr>
              <a:t>希釈、濃縮による分離しかできない）</a:t>
            </a:r>
            <a:endParaRPr lang="en-US" altLang="ja-JP" sz="2400" kern="100" dirty="0" smtClean="0">
              <a:solidFill>
                <a:srgbClr val="FF0000"/>
              </a:solidFill>
              <a:latin typeface="Century" panose="02040604050505020304" pitchFamily="18" charset="0"/>
              <a:cs typeface="メイリオ" panose="020B0604030504040204" pitchFamily="50" charset="-128"/>
            </a:endParaRPr>
          </a:p>
          <a:p>
            <a:pPr>
              <a:spcAft>
                <a:spcPts val="600"/>
              </a:spcAft>
            </a:pPr>
            <a:endParaRPr lang="en-US" altLang="ja-JP" sz="2400" kern="100" dirty="0">
              <a:solidFill>
                <a:srgbClr val="2D2D2D"/>
              </a:solidFill>
              <a:effectLst/>
              <a:latin typeface="Century" panose="02040604050505020304" pitchFamily="18" charset="0"/>
              <a:ea typeface="ＭＳ 明朝" panose="02020609040205080304" pitchFamily="17" charset="-128"/>
              <a:cs typeface="Times New Roman" panose="02020603050405020304" pitchFamily="18" charset="0"/>
            </a:endParaRPr>
          </a:p>
          <a:p>
            <a:r>
              <a:rPr lang="ja-JP" altLang="en-US" sz="2400" dirty="0" smtClean="0">
                <a:solidFill>
                  <a:srgbClr val="0000CC"/>
                </a:solidFill>
              </a:rPr>
              <a:t>地下水流入に</a:t>
            </a:r>
            <a:r>
              <a:rPr lang="ja-JP" altLang="en-US" sz="2400" dirty="0">
                <a:solidFill>
                  <a:srgbClr val="0000CC"/>
                </a:solidFill>
              </a:rPr>
              <a:t>手を付けない、度重なる汚染水漏れ、意図的とも思えるトレンチ凍結</a:t>
            </a:r>
            <a:r>
              <a:rPr lang="ja-JP" altLang="en-US" sz="2400" dirty="0" smtClean="0">
                <a:solidFill>
                  <a:srgbClr val="0000CC"/>
                </a:solidFill>
              </a:rPr>
              <a:t>失敗、上記の発言等々を</a:t>
            </a:r>
            <a:r>
              <a:rPr lang="ja-JP" altLang="en-US" sz="2400" dirty="0">
                <a:solidFill>
                  <a:srgbClr val="0000CC"/>
                </a:solidFill>
              </a:rPr>
              <a:t>含めて考えると</a:t>
            </a:r>
            <a:endParaRPr lang="en-US" altLang="ja-JP" sz="2400" dirty="0">
              <a:solidFill>
                <a:srgbClr val="0000CC"/>
              </a:solidFill>
            </a:endParaRPr>
          </a:p>
          <a:p>
            <a:r>
              <a:rPr lang="ja-JP" altLang="en-US" sz="2400" dirty="0">
                <a:solidFill>
                  <a:srgbClr val="0000CC"/>
                </a:solidFill>
              </a:rPr>
              <a:t>地下水や雨水を希釈用水として考えているのではないか</a:t>
            </a:r>
            <a:endParaRPr lang="en-US" altLang="ja-JP" sz="2400" dirty="0">
              <a:solidFill>
                <a:srgbClr val="0000CC"/>
              </a:solidFill>
            </a:endParaRPr>
          </a:p>
          <a:p>
            <a:pPr>
              <a:spcAft>
                <a:spcPts val="600"/>
              </a:spcAft>
            </a:pPr>
            <a:endParaRPr lang="ja-JP" alt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3" name="日付プレースホルダー 2"/>
          <p:cNvSpPr>
            <a:spLocks noGrp="1"/>
          </p:cNvSpPr>
          <p:nvPr>
            <p:ph type="dt" sz="half" idx="10"/>
          </p:nvPr>
        </p:nvSpPr>
        <p:spPr/>
        <p:txBody>
          <a:bodyPr/>
          <a:lstStyle/>
          <a:p>
            <a:r>
              <a:rPr kumimoji="1" lang="en-US" altLang="ja-JP" smtClean="0"/>
              <a:t>2015/5/29</a:t>
            </a:r>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5A9BB3A-A9AC-4D5E-92E7-6136EA5172EB}" type="slidenum">
              <a:rPr kumimoji="1" lang="ja-JP" altLang="en-US" smtClean="0"/>
              <a:pPr/>
              <a:t>18</a:t>
            </a:fld>
            <a:endParaRPr kumimoji="1" lang="ja-JP" altLang="en-US"/>
          </a:p>
        </p:txBody>
      </p:sp>
    </p:spTree>
    <p:extLst>
      <p:ext uri="{BB962C8B-B14F-4D97-AF65-F5344CB8AC3E}">
        <p14:creationId xmlns:p14="http://schemas.microsoft.com/office/powerpoint/2010/main" val="14453548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写真"/>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3280" y="416032"/>
            <a:ext cx="5330404" cy="5785592"/>
          </a:xfrm>
          <a:prstGeom prst="rect">
            <a:avLst/>
          </a:prstGeom>
          <a:noFill/>
          <a:ln>
            <a:noFill/>
          </a:ln>
        </p:spPr>
      </p:pic>
      <p:pic>
        <p:nvPicPr>
          <p:cNvPr id="3" name="図 2" descr="C:\Users\福岡 強\Desktop\CrossSection_F1a.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67058" y="3088363"/>
            <a:ext cx="6092982" cy="2859764"/>
          </a:xfrm>
          <a:prstGeom prst="rect">
            <a:avLst/>
          </a:prstGeom>
          <a:noFill/>
          <a:ln>
            <a:noFill/>
          </a:ln>
        </p:spPr>
      </p:pic>
      <p:sp>
        <p:nvSpPr>
          <p:cNvPr id="4" name="テキスト ボックス 3"/>
          <p:cNvSpPr txBox="1"/>
          <p:nvPr/>
        </p:nvSpPr>
        <p:spPr>
          <a:xfrm>
            <a:off x="6129195" y="2534970"/>
            <a:ext cx="5540721" cy="461665"/>
          </a:xfrm>
          <a:prstGeom prst="rect">
            <a:avLst/>
          </a:prstGeom>
          <a:noFill/>
        </p:spPr>
        <p:txBody>
          <a:bodyPr wrap="square" rtlCol="0">
            <a:spAutoFit/>
          </a:bodyPr>
          <a:lstStyle/>
          <a:p>
            <a:r>
              <a:rPr kumimoji="1" lang="ja-JP" altLang="en-US" sz="2400" dirty="0" smtClean="0"/>
              <a:t>こんなことが起こっているのではないか？</a:t>
            </a:r>
            <a:endParaRPr kumimoji="1" lang="ja-JP" altLang="en-US" sz="2400" dirty="0"/>
          </a:p>
        </p:txBody>
      </p:sp>
      <p:sp>
        <p:nvSpPr>
          <p:cNvPr id="5" name="日付プレースホルダー 4"/>
          <p:cNvSpPr>
            <a:spLocks noGrp="1"/>
          </p:cNvSpPr>
          <p:nvPr>
            <p:ph type="dt" sz="half" idx="10"/>
          </p:nvPr>
        </p:nvSpPr>
        <p:spPr/>
        <p:txBody>
          <a:bodyPr/>
          <a:lstStyle/>
          <a:p>
            <a:r>
              <a:rPr kumimoji="1" lang="en-US" altLang="ja-JP" smtClean="0"/>
              <a:t>2015/5/29</a:t>
            </a:r>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5A9BB3A-A9AC-4D5E-92E7-6136EA5172EB}" type="slidenum">
              <a:rPr kumimoji="1" lang="ja-JP" altLang="en-US" smtClean="0"/>
              <a:pPr/>
              <a:t>19</a:t>
            </a:fld>
            <a:endParaRPr kumimoji="1" lang="ja-JP" altLang="en-US"/>
          </a:p>
        </p:txBody>
      </p:sp>
    </p:spTree>
    <p:extLst>
      <p:ext uri="{BB962C8B-B14F-4D97-AF65-F5344CB8AC3E}">
        <p14:creationId xmlns:p14="http://schemas.microsoft.com/office/powerpoint/2010/main" val="29318527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778598" y="796705"/>
            <a:ext cx="10610661" cy="5632311"/>
          </a:xfrm>
          <a:prstGeom prst="rect">
            <a:avLst/>
          </a:prstGeom>
          <a:noFill/>
        </p:spPr>
        <p:txBody>
          <a:bodyPr wrap="square" rtlCol="0">
            <a:spAutoFit/>
          </a:bodyPr>
          <a:lstStyle/>
          <a:p>
            <a:r>
              <a:rPr lang="en-US" altLang="ja-JP" sz="2400" dirty="0">
                <a:latin typeface="Century" panose="02040604050505020304" pitchFamily="18" charset="0"/>
              </a:rPr>
              <a:t>2011</a:t>
            </a:r>
            <a:r>
              <a:rPr lang="ja-JP" altLang="ja-JP" sz="2400" dirty="0">
                <a:latin typeface="Century" panose="02040604050505020304" pitchFamily="18" charset="0"/>
              </a:rPr>
              <a:t>年</a:t>
            </a:r>
            <a:r>
              <a:rPr lang="en-US" altLang="ja-JP" sz="2400" dirty="0">
                <a:latin typeface="Century" panose="02040604050505020304" pitchFamily="18" charset="0"/>
              </a:rPr>
              <a:t>(</a:t>
            </a:r>
            <a:r>
              <a:rPr lang="ja-JP" altLang="ja-JP" sz="2400" dirty="0">
                <a:latin typeface="Century" panose="02040604050505020304" pitchFamily="18" charset="0"/>
              </a:rPr>
              <a:t>平成</a:t>
            </a:r>
            <a:r>
              <a:rPr lang="en-US" altLang="ja-JP" sz="2400" dirty="0">
                <a:latin typeface="Century" panose="02040604050505020304" pitchFamily="18" charset="0"/>
              </a:rPr>
              <a:t>23</a:t>
            </a:r>
            <a:r>
              <a:rPr lang="ja-JP" altLang="ja-JP" sz="2400" dirty="0">
                <a:latin typeface="Century" panose="02040604050505020304" pitchFamily="18" charset="0"/>
              </a:rPr>
              <a:t>年</a:t>
            </a:r>
            <a:r>
              <a:rPr lang="en-US" altLang="ja-JP" sz="2400" dirty="0">
                <a:latin typeface="Century" panose="02040604050505020304" pitchFamily="18" charset="0"/>
              </a:rPr>
              <a:t>)3</a:t>
            </a:r>
            <a:r>
              <a:rPr lang="ja-JP" altLang="ja-JP" sz="2400" dirty="0">
                <a:latin typeface="Century" panose="02040604050505020304" pitchFamily="18" charset="0"/>
              </a:rPr>
              <a:t>月</a:t>
            </a:r>
            <a:r>
              <a:rPr lang="en-US" altLang="ja-JP" sz="2400" dirty="0">
                <a:latin typeface="Century" panose="02040604050505020304" pitchFamily="18" charset="0"/>
              </a:rPr>
              <a:t>11</a:t>
            </a:r>
            <a:r>
              <a:rPr lang="ja-JP" altLang="ja-JP" sz="2400" dirty="0">
                <a:latin typeface="Century" panose="02040604050505020304" pitchFamily="18" charset="0"/>
              </a:rPr>
              <a:t>日</a:t>
            </a:r>
            <a:r>
              <a:rPr lang="en-US" altLang="ja-JP" sz="2400" dirty="0">
                <a:latin typeface="Century" panose="02040604050505020304" pitchFamily="18" charset="0"/>
              </a:rPr>
              <a:t>14</a:t>
            </a:r>
            <a:r>
              <a:rPr lang="ja-JP" altLang="ja-JP" sz="2400" dirty="0">
                <a:latin typeface="Century" panose="02040604050505020304" pitchFamily="18" charset="0"/>
              </a:rPr>
              <a:t>時</a:t>
            </a:r>
            <a:r>
              <a:rPr lang="en-US" altLang="ja-JP" sz="2400" dirty="0">
                <a:latin typeface="Century" panose="02040604050505020304" pitchFamily="18" charset="0"/>
              </a:rPr>
              <a:t>46</a:t>
            </a:r>
            <a:r>
              <a:rPr lang="ja-JP" altLang="ja-JP" sz="2400" dirty="0">
                <a:latin typeface="Century" panose="02040604050505020304" pitchFamily="18" charset="0"/>
              </a:rPr>
              <a:t>分</a:t>
            </a:r>
            <a:r>
              <a:rPr lang="en-US" altLang="ja-JP" sz="2400" dirty="0">
                <a:latin typeface="Century" panose="02040604050505020304" pitchFamily="18" charset="0"/>
              </a:rPr>
              <a:t>18</a:t>
            </a:r>
            <a:r>
              <a:rPr lang="ja-JP" altLang="ja-JP" sz="2400" dirty="0">
                <a:latin typeface="Century" panose="02040604050505020304" pitchFamily="18" charset="0"/>
              </a:rPr>
              <a:t>秒</a:t>
            </a:r>
            <a:r>
              <a:rPr lang="ja-JP" altLang="ja-JP" sz="2400" dirty="0" smtClean="0">
                <a:latin typeface="Century" panose="02040604050505020304" pitchFamily="18" charset="0"/>
              </a:rPr>
              <a:t>、</a:t>
            </a:r>
            <a:r>
              <a:rPr lang="ja-JP" altLang="en-US" sz="2400" dirty="0" smtClean="0">
                <a:latin typeface="Century" panose="02040604050505020304" pitchFamily="18" charset="0"/>
              </a:rPr>
              <a:t>宮城県男鹿半島</a:t>
            </a:r>
            <a:r>
              <a:rPr lang="ja-JP" altLang="ja-JP" sz="2400" dirty="0" smtClean="0">
                <a:latin typeface="Century" panose="02040604050505020304" pitchFamily="18" charset="0"/>
              </a:rPr>
              <a:t>の</a:t>
            </a:r>
            <a:r>
              <a:rPr lang="ja-JP" altLang="ja-JP" sz="2400" dirty="0">
                <a:latin typeface="Century" panose="02040604050505020304" pitchFamily="18" charset="0"/>
              </a:rPr>
              <a:t>東南東沖</a:t>
            </a:r>
            <a:r>
              <a:rPr lang="en-US" altLang="ja-JP" sz="2400" dirty="0" smtClean="0">
                <a:latin typeface="Century" panose="02040604050505020304" pitchFamily="18" charset="0"/>
              </a:rPr>
              <a:t>130km</a:t>
            </a:r>
            <a:r>
              <a:rPr lang="ja-JP" altLang="en-US" sz="2400" dirty="0" smtClean="0">
                <a:latin typeface="Century" panose="02040604050505020304" pitchFamily="18" charset="0"/>
              </a:rPr>
              <a:t>仙台市</a:t>
            </a:r>
            <a:r>
              <a:rPr lang="ja-JP" altLang="ja-JP" sz="2400" dirty="0" smtClean="0">
                <a:latin typeface="Century" panose="02040604050505020304" pitchFamily="18" charset="0"/>
              </a:rPr>
              <a:t>の</a:t>
            </a:r>
            <a:r>
              <a:rPr lang="ja-JP" altLang="ja-JP" sz="2400" dirty="0">
                <a:latin typeface="Century" panose="02040604050505020304" pitchFamily="18" charset="0"/>
              </a:rPr>
              <a:t>東方沖</a:t>
            </a:r>
            <a:r>
              <a:rPr lang="en-US" altLang="ja-JP" sz="2400" dirty="0">
                <a:latin typeface="Century" panose="02040604050505020304" pitchFamily="18" charset="0"/>
              </a:rPr>
              <a:t>70km</a:t>
            </a:r>
            <a:r>
              <a:rPr lang="ja-JP" altLang="ja-JP" sz="2400" dirty="0" smtClean="0">
                <a:latin typeface="Century" panose="02040604050505020304" pitchFamily="18" charset="0"/>
              </a:rPr>
              <a:t>の</a:t>
            </a:r>
            <a:r>
              <a:rPr lang="ja-JP" altLang="en-US" sz="2400" dirty="0" smtClean="0">
                <a:latin typeface="Century" panose="02040604050505020304" pitchFamily="18" charset="0"/>
              </a:rPr>
              <a:t>太平洋</a:t>
            </a:r>
            <a:r>
              <a:rPr lang="ja-JP" altLang="ja-JP" sz="2400" dirty="0" smtClean="0">
                <a:latin typeface="Century" panose="02040604050505020304" pitchFamily="18" charset="0"/>
              </a:rPr>
              <a:t>の海底</a:t>
            </a:r>
            <a:r>
              <a:rPr lang="ja-JP" altLang="en-US" sz="2400" dirty="0" smtClean="0">
                <a:latin typeface="Century" panose="02040604050505020304" pitchFamily="18" charset="0"/>
              </a:rPr>
              <a:t>下で</a:t>
            </a:r>
            <a:r>
              <a:rPr lang="ja-JP" altLang="ja-JP" sz="2400" dirty="0" smtClean="0">
                <a:latin typeface="Century" panose="02040604050505020304" pitchFamily="18" charset="0"/>
              </a:rPr>
              <a:t>東北</a:t>
            </a:r>
            <a:r>
              <a:rPr lang="ja-JP" altLang="ja-JP" sz="2400" dirty="0">
                <a:latin typeface="Century" panose="02040604050505020304" pitchFamily="18" charset="0"/>
              </a:rPr>
              <a:t>地方太平洋沖地震が</a:t>
            </a:r>
            <a:r>
              <a:rPr lang="ja-JP" altLang="ja-JP" sz="2400" dirty="0" smtClean="0">
                <a:latin typeface="Century" panose="02040604050505020304" pitchFamily="18" charset="0"/>
              </a:rPr>
              <a:t>発生。</a:t>
            </a:r>
            <a:endParaRPr lang="en-US" altLang="ja-JP" sz="2400" dirty="0">
              <a:latin typeface="Century" panose="02040604050505020304" pitchFamily="18" charset="0"/>
            </a:endParaRPr>
          </a:p>
          <a:p>
            <a:endParaRPr lang="en-US" altLang="ja-JP" sz="2400" dirty="0" smtClean="0"/>
          </a:p>
          <a:p>
            <a:r>
              <a:rPr lang="ja-JP" altLang="ja-JP" sz="2400" dirty="0" smtClean="0">
                <a:latin typeface="Century" panose="02040604050505020304" pitchFamily="18" charset="0"/>
              </a:rPr>
              <a:t>地震</a:t>
            </a:r>
            <a:r>
              <a:rPr lang="ja-JP" altLang="ja-JP" sz="2400" dirty="0">
                <a:latin typeface="Century" panose="02040604050505020304" pitchFamily="18" charset="0"/>
              </a:rPr>
              <a:t>の</a:t>
            </a:r>
            <a:r>
              <a:rPr lang="ja-JP" altLang="ja-JP" sz="2400" dirty="0" smtClean="0">
                <a:latin typeface="Century" panose="02040604050505020304" pitchFamily="18" charset="0"/>
              </a:rPr>
              <a:t>規模</a:t>
            </a:r>
            <a:r>
              <a:rPr lang="ja-JP" altLang="en-US" sz="2400" dirty="0" smtClean="0">
                <a:latin typeface="Century" panose="02040604050505020304" pitchFamily="18" charset="0"/>
              </a:rPr>
              <a:t>：　</a:t>
            </a:r>
            <a:r>
              <a:rPr lang="en-US" altLang="ja-JP" sz="2400" dirty="0" smtClean="0">
                <a:latin typeface="Century" panose="02040604050505020304" pitchFamily="18" charset="0"/>
              </a:rPr>
              <a:t>Mw 9.0</a:t>
            </a:r>
            <a:br>
              <a:rPr lang="en-US" altLang="ja-JP" sz="2400" dirty="0" smtClean="0">
                <a:latin typeface="Century" panose="02040604050505020304" pitchFamily="18" charset="0"/>
              </a:rPr>
            </a:br>
            <a:r>
              <a:rPr lang="ja-JP" altLang="en-US" sz="2400" dirty="0" smtClean="0">
                <a:latin typeface="Century" panose="02040604050505020304" pitchFamily="18" charset="0"/>
              </a:rPr>
              <a:t>震源域</a:t>
            </a:r>
            <a:r>
              <a:rPr lang="en-US" altLang="ja-JP" sz="2400" dirty="0" smtClean="0">
                <a:latin typeface="Century" panose="02040604050505020304" pitchFamily="18" charset="0"/>
              </a:rPr>
              <a:t>	</a:t>
            </a:r>
            <a:r>
              <a:rPr lang="ja-JP" altLang="en-US" sz="2400" dirty="0" smtClean="0">
                <a:latin typeface="Century" panose="02040604050505020304" pitchFamily="18" charset="0"/>
              </a:rPr>
              <a:t>岩手県</a:t>
            </a:r>
            <a:r>
              <a:rPr lang="ja-JP" altLang="ja-JP" sz="2400" dirty="0" smtClean="0">
                <a:latin typeface="Century" panose="02040604050505020304" pitchFamily="18" charset="0"/>
              </a:rPr>
              <a:t>沖</a:t>
            </a:r>
            <a:r>
              <a:rPr lang="ja-JP" altLang="en-US" sz="2400" dirty="0" smtClean="0">
                <a:latin typeface="Century" panose="02040604050505020304" pitchFamily="18" charset="0"/>
              </a:rPr>
              <a:t>～茨城県</a:t>
            </a:r>
            <a:r>
              <a:rPr lang="ja-JP" altLang="ja-JP" sz="2400" dirty="0" smtClean="0">
                <a:latin typeface="Century" panose="02040604050505020304" pitchFamily="18" charset="0"/>
              </a:rPr>
              <a:t>沖</a:t>
            </a:r>
            <a:r>
              <a:rPr lang="ja-JP" altLang="ja-JP" sz="2400" dirty="0">
                <a:latin typeface="Century" panose="02040604050505020304" pitchFamily="18" charset="0"/>
              </a:rPr>
              <a:t>までの南北約</a:t>
            </a:r>
            <a:r>
              <a:rPr lang="en-US" altLang="ja-JP" sz="2400" dirty="0" smtClean="0">
                <a:latin typeface="Century" panose="02040604050505020304" pitchFamily="18" charset="0"/>
              </a:rPr>
              <a:t>500km </a:t>
            </a:r>
            <a:r>
              <a:rPr lang="ja-JP" altLang="ja-JP" sz="2400" dirty="0" smtClean="0">
                <a:latin typeface="Century" panose="02040604050505020304" pitchFamily="18" charset="0"/>
              </a:rPr>
              <a:t>東西</a:t>
            </a:r>
            <a:r>
              <a:rPr lang="ja-JP" altLang="ja-JP" sz="2400" dirty="0">
                <a:latin typeface="Century" panose="02040604050505020304" pitchFamily="18" charset="0"/>
              </a:rPr>
              <a:t>約</a:t>
            </a:r>
            <a:r>
              <a:rPr lang="en-US" altLang="ja-JP" sz="2400" dirty="0" smtClean="0">
                <a:latin typeface="Century" panose="02040604050505020304" pitchFamily="18" charset="0"/>
              </a:rPr>
              <a:t>200km</a:t>
            </a:r>
          </a:p>
          <a:p>
            <a:r>
              <a:rPr lang="en-US" altLang="ja-JP" sz="2400" dirty="0" smtClean="0">
                <a:latin typeface="Century" panose="02040604050505020304" pitchFamily="18" charset="0"/>
              </a:rPr>
              <a:t>		</a:t>
            </a:r>
            <a:r>
              <a:rPr lang="ja-JP" altLang="en-US" sz="2400" dirty="0" smtClean="0">
                <a:latin typeface="Century" panose="02040604050505020304" pitchFamily="18" charset="0"/>
              </a:rPr>
              <a:t>広大な面積すべ</a:t>
            </a:r>
            <a:r>
              <a:rPr lang="ja-JP" altLang="ja-JP" sz="2400" dirty="0" smtClean="0">
                <a:latin typeface="Century" panose="02040604050505020304" pitchFamily="18" charset="0"/>
              </a:rPr>
              <a:t>てが</a:t>
            </a:r>
            <a:r>
              <a:rPr lang="ja-JP" altLang="ja-JP" sz="2400" dirty="0">
                <a:latin typeface="Century" panose="02040604050505020304" pitchFamily="18" charset="0"/>
              </a:rPr>
              <a:t>震源域とされる</a:t>
            </a:r>
            <a:r>
              <a:rPr lang="ja-JP" altLang="ja-JP" sz="2400" dirty="0" smtClean="0">
                <a:latin typeface="Century" panose="02040604050505020304" pitchFamily="18" charset="0"/>
              </a:rPr>
              <a:t>。</a:t>
            </a:r>
            <a:endParaRPr lang="en-US" altLang="ja-JP" sz="2400" dirty="0" smtClean="0">
              <a:latin typeface="Century" panose="02040604050505020304" pitchFamily="18" charset="0"/>
            </a:endParaRPr>
          </a:p>
          <a:p>
            <a:r>
              <a:rPr lang="ja-JP" altLang="ja-JP" sz="2400" dirty="0" smtClean="0">
                <a:latin typeface="Century" panose="02040604050505020304" pitchFamily="18" charset="0"/>
              </a:rPr>
              <a:t>最大震度</a:t>
            </a:r>
            <a:r>
              <a:rPr lang="en-US" altLang="ja-JP" sz="2400" dirty="0" smtClean="0">
                <a:latin typeface="Century" panose="02040604050505020304" pitchFamily="18" charset="0"/>
              </a:rPr>
              <a:t>	</a:t>
            </a:r>
            <a:r>
              <a:rPr lang="ja-JP" altLang="ja-JP" sz="2400" dirty="0" smtClean="0">
                <a:latin typeface="Century" panose="02040604050505020304" pitchFamily="18" charset="0"/>
              </a:rPr>
              <a:t>宮城県</a:t>
            </a:r>
            <a:r>
              <a:rPr lang="ja-JP" altLang="en-US" sz="2400" dirty="0" smtClean="0">
                <a:latin typeface="Century" panose="02040604050505020304" pitchFamily="18" charset="0"/>
              </a:rPr>
              <a:t>栗原市：</a:t>
            </a:r>
            <a:r>
              <a:rPr lang="ja-JP" altLang="ja-JP" sz="2400" dirty="0" smtClean="0">
                <a:latin typeface="Century" panose="02040604050505020304" pitchFamily="18" charset="0"/>
              </a:rPr>
              <a:t>震度</a:t>
            </a:r>
            <a:r>
              <a:rPr lang="en-US" altLang="ja-JP" sz="2400" dirty="0" smtClean="0">
                <a:latin typeface="Century" panose="02040604050505020304" pitchFamily="18" charset="0"/>
              </a:rPr>
              <a:t>7</a:t>
            </a:r>
          </a:p>
          <a:p>
            <a:r>
              <a:rPr lang="en-US" altLang="ja-JP" sz="2400" dirty="0">
                <a:latin typeface="Century" panose="02040604050505020304" pitchFamily="18" charset="0"/>
              </a:rPr>
              <a:t>	</a:t>
            </a:r>
            <a:r>
              <a:rPr lang="en-US" altLang="ja-JP" sz="2400" dirty="0" smtClean="0">
                <a:latin typeface="Century" panose="02040604050505020304" pitchFamily="18" charset="0"/>
              </a:rPr>
              <a:t>	</a:t>
            </a:r>
            <a:r>
              <a:rPr lang="ja-JP" altLang="ja-JP" sz="2400" dirty="0" smtClean="0">
                <a:latin typeface="Century" panose="02040604050505020304" pitchFamily="18" charset="0"/>
              </a:rPr>
              <a:t>宮城・</a:t>
            </a:r>
            <a:r>
              <a:rPr lang="ja-JP" altLang="en-US" sz="2400" dirty="0" smtClean="0">
                <a:latin typeface="Century" panose="02040604050505020304" pitchFamily="18" charset="0"/>
              </a:rPr>
              <a:t>福島</a:t>
            </a:r>
            <a:r>
              <a:rPr lang="ja-JP" altLang="ja-JP" sz="2400" dirty="0" smtClean="0">
                <a:latin typeface="Century" panose="02040604050505020304" pitchFamily="18" charset="0"/>
              </a:rPr>
              <a:t>・茨城</a:t>
            </a:r>
            <a:r>
              <a:rPr lang="ja-JP" altLang="en-US" sz="2400" dirty="0" smtClean="0">
                <a:latin typeface="Century" panose="02040604050505020304" pitchFamily="18" charset="0"/>
              </a:rPr>
              <a:t>・栃木</a:t>
            </a:r>
            <a:r>
              <a:rPr lang="ja-JP" altLang="ja-JP" sz="2400" dirty="0" smtClean="0">
                <a:latin typeface="Century" panose="02040604050505020304" pitchFamily="18" charset="0"/>
              </a:rPr>
              <a:t>の</a:t>
            </a:r>
            <a:r>
              <a:rPr lang="en-US" altLang="ja-JP" sz="2400" dirty="0">
                <a:latin typeface="Century" panose="02040604050505020304" pitchFamily="18" charset="0"/>
              </a:rPr>
              <a:t>4</a:t>
            </a:r>
            <a:r>
              <a:rPr lang="ja-JP" altLang="ja-JP" sz="2400" dirty="0">
                <a:latin typeface="Century" panose="02040604050505020304" pitchFamily="18" charset="0"/>
              </a:rPr>
              <a:t>県</a:t>
            </a:r>
            <a:r>
              <a:rPr lang="en-US" altLang="ja-JP" sz="2400" dirty="0">
                <a:latin typeface="Century" panose="02040604050505020304" pitchFamily="18" charset="0"/>
              </a:rPr>
              <a:t>36</a:t>
            </a:r>
            <a:r>
              <a:rPr lang="ja-JP" altLang="ja-JP" sz="2400" dirty="0" smtClean="0">
                <a:latin typeface="Century" panose="02040604050505020304" pitchFamily="18" charset="0"/>
              </a:rPr>
              <a:t>市町村で</a:t>
            </a:r>
            <a:r>
              <a:rPr lang="ja-JP" altLang="ja-JP" sz="2400" dirty="0">
                <a:latin typeface="Century" panose="02040604050505020304" pitchFamily="18" charset="0"/>
              </a:rPr>
              <a:t>震度</a:t>
            </a:r>
            <a:r>
              <a:rPr lang="en-US" altLang="ja-JP" sz="2400" dirty="0">
                <a:latin typeface="Century" panose="02040604050505020304" pitchFamily="18" charset="0"/>
              </a:rPr>
              <a:t>6</a:t>
            </a:r>
            <a:r>
              <a:rPr lang="ja-JP" altLang="ja-JP" sz="2400" dirty="0">
                <a:latin typeface="Century" panose="02040604050505020304" pitchFamily="18" charset="0"/>
              </a:rPr>
              <a:t>強を</a:t>
            </a:r>
            <a:r>
              <a:rPr lang="ja-JP" altLang="ja-JP" sz="2400" dirty="0" smtClean="0">
                <a:latin typeface="Century" panose="02040604050505020304" pitchFamily="18" charset="0"/>
              </a:rPr>
              <a:t>観測。</a:t>
            </a:r>
            <a:endParaRPr lang="ja-JP" altLang="ja-JP" sz="2400" dirty="0">
              <a:latin typeface="Century" panose="02040604050505020304" pitchFamily="18" charset="0"/>
            </a:endParaRPr>
          </a:p>
          <a:p>
            <a:r>
              <a:rPr lang="en-US" altLang="ja-JP" sz="2400" dirty="0"/>
              <a:t> </a:t>
            </a:r>
            <a:endParaRPr lang="ja-JP" altLang="ja-JP" sz="2400" dirty="0"/>
          </a:p>
          <a:p>
            <a:r>
              <a:rPr lang="ja-JP" altLang="ja-JP" sz="2400" dirty="0" smtClean="0"/>
              <a:t>福島</a:t>
            </a:r>
            <a:r>
              <a:rPr lang="ja-JP" altLang="ja-JP" sz="2400" dirty="0"/>
              <a:t>第一原発が浸水（</a:t>
            </a:r>
            <a:r>
              <a:rPr lang="ja-JP" altLang="ja-JP" sz="2400" dirty="0" smtClean="0"/>
              <a:t>津波</a:t>
            </a:r>
            <a:r>
              <a:rPr lang="ja-JP" altLang="en-US" sz="2400" dirty="0" smtClean="0"/>
              <a:t>の衝撃では</a:t>
            </a:r>
            <a:r>
              <a:rPr lang="ja-JP" altLang="ja-JP" sz="2400" dirty="0" smtClean="0"/>
              <a:t>なく冠水</a:t>
            </a:r>
            <a:r>
              <a:rPr lang="ja-JP" altLang="en-US" sz="2400" dirty="0" smtClean="0"/>
              <a:t>）</a:t>
            </a:r>
            <a:endParaRPr lang="ja-JP" altLang="ja-JP" sz="2400" dirty="0"/>
          </a:p>
          <a:p>
            <a:r>
              <a:rPr lang="ja-JP" altLang="ja-JP" sz="2400" dirty="0"/>
              <a:t>タービン建屋は津波でびくともせず、立派に防波堤の役割を果たしたが、回り込んで入ってきた水により、つまり防水性というか防滴性というものが</a:t>
            </a:r>
            <a:r>
              <a:rPr lang="ja-JP" altLang="ja-JP" sz="2400" dirty="0" smtClean="0"/>
              <a:t>なく</a:t>
            </a:r>
            <a:r>
              <a:rPr lang="ja-JP" altLang="en-US" sz="2400" dirty="0" smtClean="0"/>
              <a:t>、外部電源の送電鉄塔の倒壊もあり全</a:t>
            </a:r>
            <a:r>
              <a:rPr lang="ja-JP" altLang="ja-JP" sz="2400" dirty="0" smtClean="0"/>
              <a:t>停電</a:t>
            </a:r>
            <a:r>
              <a:rPr lang="ja-JP" altLang="en-US" sz="2400" dirty="0" smtClean="0"/>
              <a:t>。</a:t>
            </a:r>
            <a:endParaRPr lang="en-US" altLang="ja-JP" sz="2400" dirty="0" smtClean="0"/>
          </a:p>
          <a:p>
            <a:r>
              <a:rPr lang="ja-JP" altLang="en-US" sz="2400" dirty="0" smtClean="0">
                <a:solidFill>
                  <a:srgbClr val="FF0000"/>
                </a:solidFill>
              </a:rPr>
              <a:t>震度６強の地震</a:t>
            </a:r>
            <a:r>
              <a:rPr lang="ja-JP" altLang="en-US" sz="2400" dirty="0" smtClean="0"/>
              <a:t>により</a:t>
            </a:r>
            <a:r>
              <a:rPr lang="ja-JP" altLang="en-US" sz="2400" dirty="0"/>
              <a:t>原子</a:t>
            </a:r>
            <a:r>
              <a:rPr lang="ja-JP" altLang="en-US" sz="2400" dirty="0" smtClean="0"/>
              <a:t>炉</a:t>
            </a:r>
            <a:r>
              <a:rPr lang="ja-JP" altLang="en-US" sz="2400" dirty="0"/>
              <a:t>設備</a:t>
            </a:r>
            <a:r>
              <a:rPr lang="ja-JP" altLang="en-US" sz="2400" dirty="0" smtClean="0"/>
              <a:t>が</a:t>
            </a:r>
            <a:r>
              <a:rPr lang="ja-JP" altLang="en-US" sz="2400" dirty="0"/>
              <a:t>破壊</a:t>
            </a:r>
            <a:r>
              <a:rPr lang="ja-JP" altLang="en-US" sz="2400" dirty="0" smtClean="0"/>
              <a:t>されたかどうかは未だ不明</a:t>
            </a:r>
            <a:endParaRPr lang="ja-JP" altLang="ja-JP" sz="2400" dirty="0"/>
          </a:p>
          <a:p>
            <a:endParaRPr lang="en-US" altLang="ja-JP" sz="2400" dirty="0" smtClean="0"/>
          </a:p>
        </p:txBody>
      </p:sp>
      <p:sp>
        <p:nvSpPr>
          <p:cNvPr id="3" name="日付プレースホルダー 2"/>
          <p:cNvSpPr>
            <a:spLocks noGrp="1"/>
          </p:cNvSpPr>
          <p:nvPr>
            <p:ph type="dt" sz="half" idx="10"/>
          </p:nvPr>
        </p:nvSpPr>
        <p:spPr/>
        <p:txBody>
          <a:bodyPr/>
          <a:lstStyle/>
          <a:p>
            <a:r>
              <a:rPr kumimoji="1" lang="en-US" altLang="ja-JP" smtClean="0"/>
              <a:t>2015/5/29</a:t>
            </a:r>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5A9BB3A-A9AC-4D5E-92E7-6136EA5172EB}" type="slidenum">
              <a:rPr kumimoji="1" lang="ja-JP" altLang="en-US" smtClean="0"/>
              <a:pPr/>
              <a:t>2</a:t>
            </a:fld>
            <a:endParaRPr kumimoji="1" lang="ja-JP" altLang="en-US"/>
          </a:p>
        </p:txBody>
      </p:sp>
    </p:spTree>
    <p:extLst>
      <p:ext uri="{BB962C8B-B14F-4D97-AF65-F5344CB8AC3E}">
        <p14:creationId xmlns:p14="http://schemas.microsoft.com/office/powerpoint/2010/main" val="19428469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760491" y="552261"/>
            <a:ext cx="10257576" cy="6370975"/>
          </a:xfrm>
          <a:prstGeom prst="rect">
            <a:avLst/>
          </a:prstGeom>
          <a:noFill/>
        </p:spPr>
        <p:txBody>
          <a:bodyPr wrap="square" rtlCol="0">
            <a:spAutoFit/>
          </a:bodyPr>
          <a:lstStyle/>
          <a:p>
            <a:r>
              <a:rPr lang="ja-JP" altLang="en-US" sz="2400" dirty="0" smtClean="0">
                <a:latin typeface="Century" panose="02040604050505020304" pitchFamily="18" charset="0"/>
              </a:rPr>
              <a:t>３．鋼製筐体</a:t>
            </a:r>
            <a:r>
              <a:rPr lang="ja-JP" altLang="en-US" sz="2400" dirty="0">
                <a:latin typeface="Century" panose="02040604050505020304" pitchFamily="18" charset="0"/>
              </a:rPr>
              <a:t>タンク⇒</a:t>
            </a:r>
            <a:r>
              <a:rPr lang="ja-JP" altLang="en-US" sz="2400" dirty="0" smtClean="0">
                <a:latin typeface="Century" panose="02040604050505020304" pitchFamily="18" charset="0"/>
              </a:rPr>
              <a:t>フレキシブルファブリックタンク</a:t>
            </a:r>
            <a:endParaRPr lang="en-US" altLang="ja-JP" sz="2400" dirty="0" smtClean="0">
              <a:latin typeface="Century" panose="02040604050505020304" pitchFamily="18" charset="0"/>
            </a:endParaRPr>
          </a:p>
          <a:p>
            <a:r>
              <a:rPr kumimoji="1" lang="ja-JP" altLang="en-US" sz="2400" dirty="0">
                <a:latin typeface="Century" panose="02040604050505020304" pitchFamily="18" charset="0"/>
              </a:rPr>
              <a:t>　</a:t>
            </a:r>
            <a:r>
              <a:rPr kumimoji="1" lang="ja-JP" altLang="en-US" sz="2400" dirty="0" smtClean="0">
                <a:latin typeface="Century" panose="02040604050505020304" pitchFamily="18" charset="0"/>
              </a:rPr>
              <a:t>　ゴム引き布による内袋チューブ２袋（ＰＥ１００</a:t>
            </a:r>
            <a:r>
              <a:rPr kumimoji="1" lang="en-US" altLang="ja-JP" sz="2400" dirty="0" smtClean="0">
                <a:latin typeface="Century" panose="02040604050505020304" pitchFamily="18" charset="0"/>
              </a:rPr>
              <a:t>μ</a:t>
            </a:r>
            <a:r>
              <a:rPr kumimoji="1" lang="ja-JP" altLang="en-US" sz="2400" dirty="0" smtClean="0">
                <a:latin typeface="Century" panose="02040604050505020304" pitchFamily="18" charset="0"/>
              </a:rPr>
              <a:t>チューブでもよい）</a:t>
            </a:r>
            <a:endParaRPr kumimoji="1" lang="en-US" altLang="ja-JP" sz="2400" dirty="0" smtClean="0">
              <a:latin typeface="Century" panose="02040604050505020304" pitchFamily="18" charset="0"/>
            </a:endParaRPr>
          </a:p>
          <a:p>
            <a:r>
              <a:rPr lang="ja-JP" altLang="en-US" sz="2400" dirty="0">
                <a:latin typeface="Century" panose="02040604050505020304" pitchFamily="18" charset="0"/>
              </a:rPr>
              <a:t>　</a:t>
            </a:r>
            <a:r>
              <a:rPr lang="ja-JP" altLang="en-US" sz="2400" dirty="0" smtClean="0">
                <a:latin typeface="Century" panose="02040604050505020304" pitchFamily="18" charset="0"/>
              </a:rPr>
              <a:t>　外袋 ： 環状織機による</a:t>
            </a:r>
            <a:r>
              <a:rPr lang="en-US" altLang="ja-JP" sz="2400" dirty="0" smtClean="0">
                <a:latin typeface="Century" panose="02040604050505020304" pitchFamily="18" charset="0"/>
              </a:rPr>
              <a:t>φ2000mm</a:t>
            </a:r>
            <a:r>
              <a:rPr lang="ja-JP" altLang="en-US" sz="2400" dirty="0" smtClean="0">
                <a:latin typeface="Century" panose="02040604050505020304" pitchFamily="18" charset="0"/>
              </a:rPr>
              <a:t>織物チューブ</a:t>
            </a:r>
            <a:endParaRPr lang="en-US" altLang="ja-JP" sz="2400" dirty="0" smtClean="0">
              <a:latin typeface="Century" panose="02040604050505020304" pitchFamily="18" charset="0"/>
            </a:endParaRPr>
          </a:p>
          <a:p>
            <a:endParaRPr lang="en-US" altLang="ja-JP" sz="2400" dirty="0">
              <a:latin typeface="Century" panose="02040604050505020304" pitchFamily="18" charset="0"/>
            </a:endParaRPr>
          </a:p>
          <a:p>
            <a:r>
              <a:rPr lang="ja-JP" altLang="en-US" sz="2400" dirty="0" smtClean="0">
                <a:solidFill>
                  <a:srgbClr val="0000CC"/>
                </a:solidFill>
                <a:latin typeface="Century" panose="02040604050505020304" pitchFamily="18" charset="0"/>
              </a:rPr>
              <a:t>　　　　　　　　　</a:t>
            </a:r>
            <a:r>
              <a:rPr lang="el-GR" altLang="ja-JP" sz="2400" dirty="0" smtClean="0">
                <a:solidFill>
                  <a:srgbClr val="0000CC"/>
                </a:solidFill>
                <a:latin typeface="Century" panose="02040604050505020304" pitchFamily="18" charset="0"/>
              </a:rPr>
              <a:t>Φ</a:t>
            </a:r>
            <a:r>
              <a:rPr lang="en-US" altLang="ja-JP" sz="2400" dirty="0" smtClean="0">
                <a:solidFill>
                  <a:srgbClr val="0000CC"/>
                </a:solidFill>
                <a:latin typeface="Century" panose="02040604050505020304" pitchFamily="18" charset="0"/>
              </a:rPr>
              <a:t>1200mm</a:t>
            </a:r>
            <a:r>
              <a:rPr lang="ja-JP" altLang="en-US" sz="2400" dirty="0" smtClean="0">
                <a:solidFill>
                  <a:srgbClr val="0000CC"/>
                </a:solidFill>
                <a:latin typeface="Century" panose="02040604050505020304" pitchFamily="18" charset="0"/>
              </a:rPr>
              <a:t>無縫製ファブリックタンク</a:t>
            </a:r>
            <a:endParaRPr lang="en-US" altLang="ja-JP" sz="2400" dirty="0" smtClean="0">
              <a:solidFill>
                <a:srgbClr val="0000CC"/>
              </a:solidFill>
              <a:latin typeface="Century" panose="02040604050505020304" pitchFamily="18" charset="0"/>
            </a:endParaRPr>
          </a:p>
          <a:p>
            <a:r>
              <a:rPr lang="ja-JP" altLang="en-US" sz="2400" dirty="0" smtClean="0">
                <a:solidFill>
                  <a:srgbClr val="0000CC"/>
                </a:solidFill>
                <a:latin typeface="Century" panose="02040604050505020304" pitchFamily="18" charset="0"/>
              </a:rPr>
              <a:t>　　　　　　　　　　　　　 タンクローリー車代替の開発</a:t>
            </a:r>
            <a:endParaRPr lang="en-US" altLang="ja-JP" sz="2400" dirty="0" smtClean="0">
              <a:solidFill>
                <a:srgbClr val="0000CC"/>
              </a:solidFill>
              <a:latin typeface="Century" panose="02040604050505020304" pitchFamily="18" charset="0"/>
            </a:endParaRPr>
          </a:p>
          <a:p>
            <a:r>
              <a:rPr lang="ja-JP" altLang="en-US" sz="2400" dirty="0" smtClean="0">
                <a:solidFill>
                  <a:srgbClr val="0000CC"/>
                </a:solidFill>
                <a:latin typeface="Century" panose="02040604050505020304" pitchFamily="18" charset="0"/>
              </a:rPr>
              <a:t>　　　　　　　　　これは樹脂ライニングによる一体型</a:t>
            </a:r>
            <a:endParaRPr lang="en-US" altLang="ja-JP" sz="2400" dirty="0" smtClean="0">
              <a:solidFill>
                <a:srgbClr val="0000CC"/>
              </a:solidFill>
              <a:latin typeface="Century" panose="02040604050505020304" pitchFamily="18" charset="0"/>
            </a:endParaRPr>
          </a:p>
          <a:p>
            <a:endParaRPr lang="en-US" altLang="ja-JP" sz="2400" dirty="0" smtClean="0">
              <a:solidFill>
                <a:srgbClr val="0000CC"/>
              </a:solidFill>
              <a:latin typeface="Century" panose="02040604050505020304" pitchFamily="18" charset="0"/>
            </a:endParaRPr>
          </a:p>
          <a:p>
            <a:endParaRPr lang="en-US" altLang="ja-JP" sz="2400" dirty="0" smtClean="0">
              <a:latin typeface="Century" panose="02040604050505020304" pitchFamily="18" charset="0"/>
            </a:endParaRPr>
          </a:p>
          <a:p>
            <a:r>
              <a:rPr lang="ja-JP" altLang="en-US" sz="2400" dirty="0" smtClean="0">
                <a:latin typeface="Century" panose="02040604050505020304" pitchFamily="18" charset="0"/>
              </a:rPr>
              <a:t>ファブリックタンクは安全弁不要</a:t>
            </a:r>
            <a:endParaRPr lang="en-US" altLang="ja-JP" sz="2400" dirty="0" smtClean="0">
              <a:latin typeface="Century" panose="02040604050505020304" pitchFamily="18" charset="0"/>
            </a:endParaRPr>
          </a:p>
          <a:p>
            <a:r>
              <a:rPr lang="ja-JP" altLang="en-US" sz="2400" dirty="0" smtClean="0">
                <a:latin typeface="Century" panose="02040604050505020304" pitchFamily="18" charset="0"/>
              </a:rPr>
              <a:t>無</a:t>
            </a:r>
            <a:r>
              <a:rPr lang="ja-JP" altLang="en-US" sz="2400" dirty="0">
                <a:latin typeface="Century" panose="02040604050505020304" pitchFamily="18" charset="0"/>
              </a:rPr>
              <a:t>縫製</a:t>
            </a:r>
            <a:r>
              <a:rPr lang="ja-JP" altLang="en-US" sz="2400" dirty="0" smtClean="0">
                <a:latin typeface="Century" panose="02040604050505020304" pitchFamily="18" charset="0"/>
              </a:rPr>
              <a:t>で継ぎ目なし</a:t>
            </a:r>
            <a:endParaRPr lang="en-US" altLang="ja-JP" sz="2400" dirty="0" smtClean="0">
              <a:latin typeface="Century" panose="02040604050505020304" pitchFamily="18" charset="0"/>
            </a:endParaRPr>
          </a:p>
          <a:p>
            <a:r>
              <a:rPr lang="ja-JP" altLang="en-US" sz="2400" dirty="0" smtClean="0">
                <a:latin typeface="Century" panose="02040604050505020304" pitchFamily="18" charset="0"/>
              </a:rPr>
              <a:t>長さ自在</a:t>
            </a:r>
            <a:endParaRPr lang="en-US" altLang="ja-JP" sz="2400" dirty="0" smtClean="0">
              <a:latin typeface="Century" panose="02040604050505020304" pitchFamily="18" charset="0"/>
            </a:endParaRPr>
          </a:p>
          <a:p>
            <a:r>
              <a:rPr lang="ja-JP" altLang="en-US" sz="2400" dirty="0" smtClean="0">
                <a:latin typeface="Century" panose="02040604050505020304" pitchFamily="18" charset="0"/>
              </a:rPr>
              <a:t>現行設備</a:t>
            </a:r>
            <a:r>
              <a:rPr lang="en-US" altLang="ja-JP" sz="2400" dirty="0" smtClean="0">
                <a:latin typeface="Century" panose="02040604050505020304" pitchFamily="18" charset="0"/>
              </a:rPr>
              <a:t>max</a:t>
            </a:r>
            <a:r>
              <a:rPr lang="ja-JP" altLang="en-US" sz="2400" dirty="0" smtClean="0">
                <a:latin typeface="Century" panose="02040604050505020304" pitchFamily="18" charset="0"/>
              </a:rPr>
              <a:t>直径２０００ｍｍ</a:t>
            </a:r>
            <a:endParaRPr lang="en-US" altLang="ja-JP" sz="2400" dirty="0" smtClean="0">
              <a:latin typeface="Century" panose="02040604050505020304" pitchFamily="18" charset="0"/>
            </a:endParaRPr>
          </a:p>
          <a:p>
            <a:endParaRPr lang="en-US" altLang="ja-JP" sz="2400" dirty="0">
              <a:latin typeface="Century" panose="02040604050505020304" pitchFamily="18" charset="0"/>
            </a:endParaRPr>
          </a:p>
          <a:p>
            <a:r>
              <a:rPr lang="ja-JP" altLang="en-US" sz="2400" dirty="0" smtClean="0">
                <a:latin typeface="Century" panose="02040604050505020304" pitchFamily="18" charset="0"/>
              </a:rPr>
              <a:t>２枚の内袋の間に</a:t>
            </a:r>
            <a:r>
              <a:rPr lang="en-US" altLang="ja-JP" sz="2400" dirty="0" smtClean="0">
                <a:latin typeface="Century" panose="02040604050505020304" pitchFamily="18" charset="0"/>
              </a:rPr>
              <a:t>SAP</a:t>
            </a:r>
            <a:r>
              <a:rPr lang="ja-JP" altLang="en-US" sz="2400" dirty="0" smtClean="0">
                <a:latin typeface="Century" panose="02040604050505020304" pitchFamily="18" charset="0"/>
              </a:rPr>
              <a:t>止水層</a:t>
            </a:r>
            <a:endParaRPr lang="en-US" altLang="ja-JP" sz="2400" dirty="0" smtClean="0">
              <a:latin typeface="Century" panose="02040604050505020304" pitchFamily="18" charset="0"/>
            </a:endParaRPr>
          </a:p>
          <a:p>
            <a:endParaRPr kumimoji="1" lang="en-US" altLang="ja-JP" sz="2400" dirty="0">
              <a:latin typeface="Century" panose="02040604050505020304" pitchFamily="18" charset="0"/>
            </a:endParaRPr>
          </a:p>
          <a:p>
            <a:endParaRPr kumimoji="1" lang="ja-JP" altLang="en-US" sz="24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77750" y="1606374"/>
            <a:ext cx="3847865" cy="4619912"/>
          </a:xfrm>
          <a:prstGeom prst="rect">
            <a:avLst/>
          </a:prstGeom>
          <a:noFill/>
          <a:extLst>
            <a:ext uri="{909E8E84-426E-40DD-AFC4-6F175D3DCCD1}">
              <a14:hiddenFill xmlns:a14="http://schemas.microsoft.com/office/drawing/2010/main">
                <a:solidFill>
                  <a:srgbClr val="FFFFFF"/>
                </a:solidFill>
              </a14:hiddenFill>
            </a:ext>
          </a:extLst>
        </p:spPr>
      </p:pic>
      <p:sp>
        <p:nvSpPr>
          <p:cNvPr id="3" name="ドーナツ 2"/>
          <p:cNvSpPr/>
          <p:nvPr/>
        </p:nvSpPr>
        <p:spPr>
          <a:xfrm>
            <a:off x="5192160" y="4317254"/>
            <a:ext cx="1955549" cy="2046082"/>
          </a:xfrm>
          <a:prstGeom prst="donut">
            <a:avLst>
              <a:gd name="adj" fmla="val 507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 name="ドーナツ 4"/>
          <p:cNvSpPr/>
          <p:nvPr/>
        </p:nvSpPr>
        <p:spPr>
          <a:xfrm>
            <a:off x="5323439" y="4454305"/>
            <a:ext cx="1683944" cy="1771981"/>
          </a:xfrm>
          <a:prstGeom prst="donut">
            <a:avLst>
              <a:gd name="adj" fmla="val 6753"/>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ln w="0"/>
              <a:solidFill>
                <a:schemeClr val="accent1"/>
              </a:solidFill>
              <a:effectLst>
                <a:outerShdw blurRad="38100" dist="25400" dir="5400000" algn="ctr" rotWithShape="0">
                  <a:srgbClr val="6E747A">
                    <a:alpha val="43000"/>
                  </a:srgbClr>
                </a:outerShdw>
              </a:effectLst>
            </a:endParaRPr>
          </a:p>
        </p:txBody>
      </p:sp>
      <p:sp>
        <p:nvSpPr>
          <p:cNvPr id="4" name="フローチャート: 結合子 3"/>
          <p:cNvSpPr/>
          <p:nvPr/>
        </p:nvSpPr>
        <p:spPr>
          <a:xfrm>
            <a:off x="5192160" y="4299146"/>
            <a:ext cx="1955549" cy="2046083"/>
          </a:xfrm>
          <a:prstGeom prst="flowChartConnector">
            <a:avLst/>
          </a:prstGeom>
          <a:noFill/>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6" name="日付プレースホルダー 5"/>
          <p:cNvSpPr>
            <a:spLocks noGrp="1"/>
          </p:cNvSpPr>
          <p:nvPr>
            <p:ph type="dt" sz="half" idx="10"/>
          </p:nvPr>
        </p:nvSpPr>
        <p:spPr/>
        <p:txBody>
          <a:bodyPr/>
          <a:lstStyle/>
          <a:p>
            <a:r>
              <a:rPr kumimoji="1" lang="en-US" altLang="ja-JP" smtClean="0"/>
              <a:t>2015/5/29</a:t>
            </a:r>
            <a:endParaRPr kumimoji="1" lang="ja-JP" altLang="en-US"/>
          </a:p>
        </p:txBody>
      </p:sp>
      <p:sp>
        <p:nvSpPr>
          <p:cNvPr id="7" name="フッター プレースホルダー 6"/>
          <p:cNvSpPr>
            <a:spLocks noGrp="1"/>
          </p:cNvSpPr>
          <p:nvPr>
            <p:ph type="ftr" sz="quarter" idx="11"/>
          </p:nvPr>
        </p:nvSpPr>
        <p:spPr/>
        <p:txBody>
          <a:bodyPr/>
          <a:lstStyle/>
          <a:p>
            <a:endParaRPr kumimoji="1" lang="ja-JP" altLang="en-US"/>
          </a:p>
        </p:txBody>
      </p:sp>
      <p:sp>
        <p:nvSpPr>
          <p:cNvPr id="8" name="スライド番号プレースホルダー 7"/>
          <p:cNvSpPr>
            <a:spLocks noGrp="1"/>
          </p:cNvSpPr>
          <p:nvPr>
            <p:ph type="sldNum" sz="quarter" idx="12"/>
          </p:nvPr>
        </p:nvSpPr>
        <p:spPr/>
        <p:txBody>
          <a:bodyPr/>
          <a:lstStyle/>
          <a:p>
            <a:fld id="{A5A9BB3A-A9AC-4D5E-92E7-6136EA5172EB}" type="slidenum">
              <a:rPr kumimoji="1" lang="ja-JP" altLang="en-US" smtClean="0"/>
              <a:pPr/>
              <a:t>20</a:t>
            </a:fld>
            <a:endParaRPr kumimoji="1" lang="ja-JP" altLang="en-US"/>
          </a:p>
        </p:txBody>
      </p:sp>
    </p:spTree>
    <p:extLst>
      <p:ext uri="{BB962C8B-B14F-4D97-AF65-F5344CB8AC3E}">
        <p14:creationId xmlns:p14="http://schemas.microsoft.com/office/powerpoint/2010/main" val="34818834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係留中"/>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8507" y="2066963"/>
            <a:ext cx="5151957" cy="3855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descr="index_pict_0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1283" y="1967375"/>
            <a:ext cx="4993212" cy="3855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テキスト ボックス 1"/>
          <p:cNvSpPr txBox="1"/>
          <p:nvPr/>
        </p:nvSpPr>
        <p:spPr>
          <a:xfrm>
            <a:off x="724277" y="461727"/>
            <a:ext cx="10439181" cy="6001643"/>
          </a:xfrm>
          <a:prstGeom prst="rect">
            <a:avLst/>
          </a:prstGeom>
          <a:noFill/>
        </p:spPr>
        <p:txBody>
          <a:bodyPr wrap="square" rtlCol="0">
            <a:spAutoFit/>
          </a:bodyPr>
          <a:lstStyle/>
          <a:p>
            <a:r>
              <a:rPr kumimoji="1" lang="ja-JP" altLang="en-US" sz="2400" dirty="0" smtClean="0"/>
              <a:t>大型ファブリックタンク</a:t>
            </a:r>
            <a:endParaRPr kumimoji="1" lang="en-US" altLang="ja-JP" sz="2400" dirty="0" smtClean="0"/>
          </a:p>
          <a:p>
            <a:r>
              <a:rPr lang="ja-JP" altLang="en-US" sz="2400" dirty="0" smtClean="0"/>
              <a:t>ノルディック社　　トルコ－キプロス間　真水輸送（</a:t>
            </a:r>
            <a:r>
              <a:rPr lang="ja-JP" altLang="en-US" sz="2400" dirty="0" smtClean="0">
                <a:latin typeface="ＭＳ Ｐ明朝" panose="02020600040205080304" pitchFamily="18" charset="-128"/>
                <a:ea typeface="ＭＳ Ｐ明朝" panose="02020600040205080304" pitchFamily="18" charset="-128"/>
              </a:rPr>
              <a:t>現在は中断している模様</a:t>
            </a:r>
            <a:r>
              <a:rPr lang="ja-JP" altLang="en-US" sz="2400" dirty="0" smtClean="0"/>
              <a:t>）</a:t>
            </a:r>
            <a:endParaRPr lang="en-US" altLang="ja-JP" sz="2400" dirty="0" smtClean="0"/>
          </a:p>
          <a:p>
            <a:r>
              <a:rPr kumimoji="1" lang="ja-JP" altLang="en-US" sz="2400" dirty="0" smtClean="0"/>
              <a:t>クラレ、</a:t>
            </a:r>
            <a:r>
              <a:rPr kumimoji="1" lang="en-US" altLang="ja-JP" sz="2400" dirty="0" smtClean="0"/>
              <a:t>MTI</a:t>
            </a:r>
            <a:r>
              <a:rPr kumimoji="1" lang="ja-JP" altLang="en-US" sz="2400" dirty="0" smtClean="0"/>
              <a:t>（日本郵船の子会社）熊野川の水を徳島に輸送実験</a:t>
            </a:r>
            <a:endParaRPr kumimoji="1" lang="en-US" altLang="ja-JP" sz="2400" dirty="0" smtClean="0"/>
          </a:p>
          <a:p>
            <a:r>
              <a:rPr lang="ja-JP" altLang="en-US" sz="2400" dirty="0" smtClean="0"/>
              <a:t>いずれもチューブでなく縫製品</a:t>
            </a:r>
            <a:endParaRPr lang="en-US" altLang="ja-JP" sz="2400" dirty="0" smtClean="0"/>
          </a:p>
          <a:p>
            <a:endParaRPr kumimoji="1" lang="en-US" altLang="ja-JP" sz="2400" dirty="0"/>
          </a:p>
          <a:p>
            <a:endParaRPr lang="en-US" altLang="ja-JP" sz="2400" dirty="0" smtClean="0"/>
          </a:p>
          <a:p>
            <a:endParaRPr kumimoji="1" lang="en-US" altLang="ja-JP" sz="2400" dirty="0"/>
          </a:p>
          <a:p>
            <a:endParaRPr lang="en-US" altLang="ja-JP" sz="2400" dirty="0" smtClean="0"/>
          </a:p>
          <a:p>
            <a:endParaRPr kumimoji="1" lang="en-US" altLang="ja-JP" sz="2400" dirty="0"/>
          </a:p>
          <a:p>
            <a:endParaRPr lang="en-US" altLang="ja-JP" sz="2400" dirty="0" smtClean="0"/>
          </a:p>
          <a:p>
            <a:endParaRPr kumimoji="1" lang="en-US" altLang="ja-JP" sz="2400" dirty="0"/>
          </a:p>
          <a:p>
            <a:endParaRPr lang="en-US" altLang="ja-JP" sz="2400" dirty="0" smtClean="0"/>
          </a:p>
          <a:p>
            <a:endParaRPr kumimoji="1" lang="en-US" altLang="ja-JP" sz="2400" dirty="0"/>
          </a:p>
          <a:p>
            <a:endParaRPr lang="en-US" altLang="ja-JP" sz="2400" dirty="0" smtClean="0"/>
          </a:p>
          <a:p>
            <a:endParaRPr kumimoji="1" lang="en-US" altLang="ja-JP" sz="2400" dirty="0" smtClean="0"/>
          </a:p>
          <a:p>
            <a:r>
              <a:rPr kumimoji="1" lang="ja-JP" altLang="en-US" sz="2400" dirty="0" smtClean="0"/>
              <a:t>ベクトラン１０００トンバッグ　　　　　　　　　　　ノルディック３．５万トンバッグ　　　　　　　　　　　</a:t>
            </a:r>
            <a:endParaRPr kumimoji="1" lang="ja-JP" altLang="en-US" sz="2400" dirty="0"/>
          </a:p>
        </p:txBody>
      </p:sp>
      <p:sp>
        <p:nvSpPr>
          <p:cNvPr id="3" name="日付プレースホルダー 2"/>
          <p:cNvSpPr>
            <a:spLocks noGrp="1"/>
          </p:cNvSpPr>
          <p:nvPr>
            <p:ph type="dt" sz="half" idx="10"/>
          </p:nvPr>
        </p:nvSpPr>
        <p:spPr/>
        <p:txBody>
          <a:bodyPr/>
          <a:lstStyle/>
          <a:p>
            <a:r>
              <a:rPr kumimoji="1" lang="en-US" altLang="ja-JP" smtClean="0"/>
              <a:t>2015/5/29</a:t>
            </a:r>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5A9BB3A-A9AC-4D5E-92E7-6136EA5172EB}" type="slidenum">
              <a:rPr kumimoji="1" lang="ja-JP" altLang="en-US" smtClean="0"/>
              <a:pPr/>
              <a:t>21</a:t>
            </a:fld>
            <a:endParaRPr kumimoji="1" lang="ja-JP" altLang="en-US"/>
          </a:p>
        </p:txBody>
      </p:sp>
    </p:spTree>
    <p:extLst>
      <p:ext uri="{BB962C8B-B14F-4D97-AF65-F5344CB8AC3E}">
        <p14:creationId xmlns:p14="http://schemas.microsoft.com/office/powerpoint/2010/main" val="11320104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914400" y="624689"/>
            <a:ext cx="10728356" cy="2677656"/>
          </a:xfrm>
          <a:prstGeom prst="rect">
            <a:avLst/>
          </a:prstGeom>
          <a:noFill/>
        </p:spPr>
        <p:txBody>
          <a:bodyPr wrap="square" rtlCol="0">
            <a:spAutoFit/>
          </a:bodyPr>
          <a:lstStyle/>
          <a:p>
            <a:r>
              <a:rPr kumimoji="1" lang="ja-JP" altLang="en-US" sz="2400" dirty="0" smtClean="0"/>
              <a:t>５００</a:t>
            </a:r>
            <a:r>
              <a:rPr kumimoji="1" lang="en-US" altLang="ja-JP" sz="2400" dirty="0" smtClean="0"/>
              <a:t>m</a:t>
            </a:r>
            <a:r>
              <a:rPr kumimoji="1" lang="ja-JP" altLang="en-US" sz="2400" dirty="0" smtClean="0"/>
              <a:t>長さのファイバータンク　　　約１５００トン</a:t>
            </a:r>
            <a:r>
              <a:rPr lang="ja-JP" altLang="en-US" sz="2400" dirty="0" smtClean="0"/>
              <a:t>容量</a:t>
            </a:r>
            <a:endParaRPr kumimoji="1" lang="en-US" altLang="ja-JP" sz="2400" dirty="0" smtClean="0"/>
          </a:p>
          <a:p>
            <a:r>
              <a:rPr lang="ja-JP" altLang="en-US" sz="2400" dirty="0" smtClean="0"/>
              <a:t>ファイバー</a:t>
            </a:r>
            <a:r>
              <a:rPr lang="ja-JP" altLang="en-US" sz="2400" dirty="0"/>
              <a:t>タンク</a:t>
            </a:r>
            <a:r>
              <a:rPr lang="ja-JP" altLang="en-US" sz="2400" dirty="0" smtClean="0"/>
              <a:t>を筏に組んで俵積み</a:t>
            </a:r>
            <a:endParaRPr lang="en-US" altLang="ja-JP" sz="2400" dirty="0" smtClean="0"/>
          </a:p>
          <a:p>
            <a:r>
              <a:rPr kumimoji="1" lang="ja-JP" altLang="en-US" sz="2400" dirty="0" smtClean="0"/>
              <a:t>１００本で１５万トン　（ひし形２１～２２本５段積み）－１ブロッ１５万トン</a:t>
            </a:r>
            <a:endParaRPr kumimoji="1" lang="en-US" altLang="ja-JP" sz="2400" dirty="0" smtClean="0"/>
          </a:p>
          <a:p>
            <a:r>
              <a:rPr kumimoji="1" lang="ja-JP" altLang="en-US" sz="2400" dirty="0" smtClean="0"/>
              <a:t>１０ブロックで１５０万トン</a:t>
            </a:r>
            <a:endParaRPr kumimoji="1" lang="en-US" altLang="ja-JP" sz="2400" dirty="0" smtClean="0"/>
          </a:p>
          <a:p>
            <a:endParaRPr lang="en-US" altLang="ja-JP" sz="2400" dirty="0"/>
          </a:p>
          <a:p>
            <a:r>
              <a:rPr kumimoji="1" lang="ja-JP" altLang="en-US" sz="2400" dirty="0" smtClean="0"/>
              <a:t>１０ｍの水深があれば５００㎡の海面に係留すればよい。</a:t>
            </a:r>
            <a:endParaRPr lang="en-US" altLang="ja-JP" sz="2400" dirty="0"/>
          </a:p>
          <a:p>
            <a:r>
              <a:rPr kumimoji="1" lang="ja-JP" altLang="en-US" sz="2400" dirty="0" smtClean="0"/>
              <a:t>原発港湾内がベストだが既に高濃度に汚染された海水で満たされている。</a:t>
            </a:r>
            <a:endParaRPr kumimoji="1" lang="ja-JP" altLang="en-US" sz="2400" dirty="0"/>
          </a:p>
        </p:txBody>
      </p:sp>
      <p:sp>
        <p:nvSpPr>
          <p:cNvPr id="3" name="日付プレースホルダー 2"/>
          <p:cNvSpPr>
            <a:spLocks noGrp="1"/>
          </p:cNvSpPr>
          <p:nvPr>
            <p:ph type="dt" sz="half" idx="10"/>
          </p:nvPr>
        </p:nvSpPr>
        <p:spPr/>
        <p:txBody>
          <a:bodyPr/>
          <a:lstStyle/>
          <a:p>
            <a:r>
              <a:rPr kumimoji="1" lang="en-US" altLang="ja-JP" smtClean="0"/>
              <a:t>2015/5/29</a:t>
            </a:r>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5A9BB3A-A9AC-4D5E-92E7-6136EA5172EB}" type="slidenum">
              <a:rPr kumimoji="1" lang="ja-JP" altLang="en-US" smtClean="0"/>
              <a:pPr/>
              <a:t>22</a:t>
            </a:fld>
            <a:endParaRPr kumimoji="1" lang="ja-JP" altLang="en-US"/>
          </a:p>
        </p:txBody>
      </p:sp>
    </p:spTree>
    <p:extLst>
      <p:ext uri="{BB962C8B-B14F-4D97-AF65-F5344CB8AC3E}">
        <p14:creationId xmlns:p14="http://schemas.microsoft.com/office/powerpoint/2010/main" val="39346548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733331" y="570368"/>
            <a:ext cx="10610661" cy="5632311"/>
          </a:xfrm>
          <a:prstGeom prst="rect">
            <a:avLst/>
          </a:prstGeom>
          <a:noFill/>
        </p:spPr>
        <p:txBody>
          <a:bodyPr wrap="square" rtlCol="0">
            <a:spAutoFit/>
          </a:bodyPr>
          <a:lstStyle/>
          <a:p>
            <a:r>
              <a:rPr kumimoji="1" lang="ja-JP" altLang="en-US" sz="2400" dirty="0" smtClean="0"/>
              <a:t>最後に</a:t>
            </a:r>
            <a:endParaRPr kumimoji="1" lang="en-US" altLang="ja-JP" sz="2400" dirty="0" smtClean="0"/>
          </a:p>
          <a:p>
            <a:endParaRPr lang="en-US" altLang="ja-JP" sz="2400" dirty="0"/>
          </a:p>
          <a:p>
            <a:r>
              <a:rPr kumimoji="1" lang="ja-JP" altLang="en-US" sz="2400" dirty="0" smtClean="0"/>
              <a:t>日本の電気は余っている（</a:t>
            </a:r>
            <a:r>
              <a:rPr lang="ja-JP" altLang="en-US" sz="2400" dirty="0" smtClean="0"/>
              <a:t>５</a:t>
            </a:r>
            <a:r>
              <a:rPr kumimoji="1" lang="en-US" altLang="ja-JP" sz="2400" dirty="0" smtClean="0"/>
              <a:t>/</a:t>
            </a:r>
            <a:r>
              <a:rPr kumimoji="1" lang="ja-JP" altLang="en-US" sz="2400" dirty="0" smtClean="0"/>
              <a:t>６種子島　九電の買取抑制）</a:t>
            </a:r>
            <a:endParaRPr kumimoji="1" lang="en-US" altLang="ja-JP" sz="2400" dirty="0" smtClean="0"/>
          </a:p>
          <a:p>
            <a:r>
              <a:rPr lang="ja-JP" altLang="en-US" sz="2400" dirty="0" smtClean="0"/>
              <a:t>人口減少</a:t>
            </a:r>
            <a:r>
              <a:rPr lang="ja-JP" altLang="en-US" sz="2400" dirty="0"/>
              <a:t>期</a:t>
            </a:r>
            <a:r>
              <a:rPr lang="ja-JP" altLang="en-US" sz="2400" dirty="0" smtClean="0"/>
              <a:t>に電力増強計画は時代錯誤</a:t>
            </a:r>
            <a:endParaRPr lang="en-US" altLang="ja-JP" sz="2400" dirty="0" smtClean="0"/>
          </a:p>
          <a:p>
            <a:r>
              <a:rPr kumimoji="1" lang="ja-JP" altLang="en-US" sz="2400" dirty="0" smtClean="0"/>
              <a:t>原発</a:t>
            </a:r>
            <a:r>
              <a:rPr lang="ja-JP" altLang="en-US" sz="2400" dirty="0"/>
              <a:t>コスト</a:t>
            </a:r>
            <a:r>
              <a:rPr lang="ja-JP" altLang="en-US" sz="2400" dirty="0" smtClean="0"/>
              <a:t>は高い</a:t>
            </a:r>
            <a:endParaRPr lang="en-US" altLang="ja-JP" sz="2400" dirty="0" smtClean="0"/>
          </a:p>
          <a:p>
            <a:r>
              <a:rPr lang="ja-JP" altLang="en-US" sz="2400" dirty="0" smtClean="0"/>
              <a:t>原油輸入－国富消耗論はウソ（アル中患者が治療費を惜しんで迎え酒）</a:t>
            </a:r>
            <a:endParaRPr lang="en-US" altLang="ja-JP" sz="2400" dirty="0" smtClean="0"/>
          </a:p>
          <a:p>
            <a:r>
              <a:rPr kumimoji="1" lang="ja-JP" altLang="en-US" sz="2400" dirty="0" smtClean="0"/>
              <a:t>大島堅一</a:t>
            </a:r>
            <a:r>
              <a:rPr kumimoji="1" lang="en-US" altLang="ja-JP" sz="2400" dirty="0" smtClean="0"/>
              <a:t>『</a:t>
            </a:r>
            <a:r>
              <a:rPr kumimoji="1" lang="ja-JP" altLang="en-US" sz="2400" dirty="0" smtClean="0"/>
              <a:t>原発のコスト</a:t>
            </a:r>
            <a:r>
              <a:rPr kumimoji="1" lang="en-US" altLang="ja-JP" sz="2400" dirty="0" smtClean="0"/>
              <a:t>』</a:t>
            </a:r>
            <a:r>
              <a:rPr kumimoji="1" lang="ja-JP" altLang="en-US" sz="2400" dirty="0" smtClean="0"/>
              <a:t>を論駁できるものはない</a:t>
            </a:r>
            <a:endParaRPr kumimoji="1" lang="en-US" altLang="ja-JP" sz="2400" dirty="0" smtClean="0"/>
          </a:p>
          <a:p>
            <a:r>
              <a:rPr lang="ja-JP" altLang="en-US" sz="2400" dirty="0" smtClean="0"/>
              <a:t>軽水炉原発</a:t>
            </a:r>
            <a:r>
              <a:rPr lang="ja-JP" altLang="en-US" sz="2400" dirty="0"/>
              <a:t>はベース電源に</a:t>
            </a:r>
            <a:r>
              <a:rPr lang="ja-JP" altLang="en-US" sz="2400" dirty="0" smtClean="0"/>
              <a:t>なりえない</a:t>
            </a:r>
            <a:endParaRPr lang="en-US" altLang="ja-JP" sz="2400" dirty="0" smtClean="0"/>
          </a:p>
          <a:p>
            <a:r>
              <a:rPr kumimoji="1" lang="ja-JP" altLang="en-US" sz="2400" dirty="0" smtClean="0"/>
              <a:t>（火力あるいは他産業の機械・化学設備の定期点検と原発の定期点検は意味が異なる）</a:t>
            </a:r>
            <a:endParaRPr kumimoji="1" lang="en-US" altLang="ja-JP" sz="2400" dirty="0" smtClean="0"/>
          </a:p>
          <a:p>
            <a:endParaRPr lang="en-US" altLang="ja-JP" sz="2400" dirty="0"/>
          </a:p>
          <a:p>
            <a:r>
              <a:rPr kumimoji="1" lang="ja-JP" altLang="en-US" sz="2400" dirty="0" smtClean="0"/>
              <a:t>カスケード発電、コンバインドサイクル等の高度利用高効率発電に期待</a:t>
            </a:r>
            <a:endParaRPr kumimoji="1" lang="en-US" altLang="ja-JP" sz="2400" dirty="0" smtClean="0"/>
          </a:p>
          <a:p>
            <a:r>
              <a:rPr lang="ja-JP" altLang="en-US" sz="2400" dirty="0" smtClean="0"/>
              <a:t>フリーベに乗り遅れるな</a:t>
            </a:r>
            <a:endParaRPr lang="en-US" altLang="ja-JP" sz="2400" dirty="0" smtClean="0"/>
          </a:p>
          <a:p>
            <a:r>
              <a:rPr kumimoji="1" lang="ja-JP" altLang="en-US" sz="2400" dirty="0" smtClean="0"/>
              <a:t>風力、太陽光に過大な期待は抱くな（優遇買取性</a:t>
            </a:r>
            <a:r>
              <a:rPr kumimoji="1" lang="ja-JP" altLang="en-US" sz="2400" smtClean="0"/>
              <a:t>をなくせば無くなる）</a:t>
            </a:r>
            <a:endParaRPr kumimoji="1" lang="en-US" altLang="ja-JP" sz="2400" dirty="0" smtClean="0"/>
          </a:p>
          <a:p>
            <a:r>
              <a:rPr lang="ja-JP" altLang="en-US" sz="2400" dirty="0"/>
              <a:t>　</a:t>
            </a:r>
            <a:r>
              <a:rPr lang="ja-JP" altLang="en-US" sz="2400" dirty="0" smtClean="0"/>
              <a:t>　　　　　　　　　　　　　　　　　　　　　　　　　　　　　　　　　　　　　　　　　　以上</a:t>
            </a:r>
            <a:endParaRPr kumimoji="1" lang="ja-JP" altLang="en-US" sz="2400" dirty="0"/>
          </a:p>
        </p:txBody>
      </p:sp>
      <p:sp>
        <p:nvSpPr>
          <p:cNvPr id="3" name="日付プレースホルダー 2"/>
          <p:cNvSpPr>
            <a:spLocks noGrp="1"/>
          </p:cNvSpPr>
          <p:nvPr>
            <p:ph type="dt" sz="half" idx="10"/>
          </p:nvPr>
        </p:nvSpPr>
        <p:spPr/>
        <p:txBody>
          <a:bodyPr/>
          <a:lstStyle/>
          <a:p>
            <a:r>
              <a:rPr kumimoji="1" lang="en-US" altLang="ja-JP" smtClean="0"/>
              <a:t>2015/5/29</a:t>
            </a:r>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5A9BB3A-A9AC-4D5E-92E7-6136EA5172EB}" type="slidenum">
              <a:rPr kumimoji="1" lang="ja-JP" altLang="en-US" smtClean="0"/>
              <a:pPr/>
              <a:t>23</a:t>
            </a:fld>
            <a:endParaRPr kumimoji="1" lang="ja-JP" altLang="en-US"/>
          </a:p>
        </p:txBody>
      </p:sp>
    </p:spTree>
    <p:extLst>
      <p:ext uri="{BB962C8B-B14F-4D97-AF65-F5344CB8AC3E}">
        <p14:creationId xmlns:p14="http://schemas.microsoft.com/office/powerpoint/2010/main" val="16253970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print">
            <a:lum bright="-10000" contrast="40000"/>
          </a:blip>
          <a:stretch>
            <a:fillRect/>
          </a:stretch>
        </p:blipFill>
        <p:spPr>
          <a:xfrm>
            <a:off x="1041148" y="426010"/>
            <a:ext cx="7916438" cy="5829935"/>
          </a:xfrm>
          <a:prstGeom prst="rect">
            <a:avLst/>
          </a:prstGeom>
        </p:spPr>
      </p:pic>
      <p:sp>
        <p:nvSpPr>
          <p:cNvPr id="3" name="テキスト ボックス 2"/>
          <p:cNvSpPr txBox="1"/>
          <p:nvPr/>
        </p:nvSpPr>
        <p:spPr>
          <a:xfrm>
            <a:off x="9026306" y="398352"/>
            <a:ext cx="2869948" cy="6740307"/>
          </a:xfrm>
          <a:prstGeom prst="rect">
            <a:avLst/>
          </a:prstGeom>
          <a:noFill/>
        </p:spPr>
        <p:txBody>
          <a:bodyPr wrap="square" rtlCol="0">
            <a:spAutoFit/>
          </a:bodyPr>
          <a:lstStyle/>
          <a:p>
            <a:r>
              <a:rPr kumimoji="1" lang="ja-JP" altLang="en-US" sz="2400" dirty="0" smtClean="0"/>
              <a:t>タービン建屋</a:t>
            </a:r>
            <a:r>
              <a:rPr kumimoji="1" lang="ja-JP" altLang="en-US" sz="2400" dirty="0" smtClean="0"/>
              <a:t>は健全</a:t>
            </a:r>
            <a:r>
              <a:rPr kumimoji="1" lang="ja-JP" altLang="en-US" sz="2400" dirty="0" smtClean="0"/>
              <a:t>なまま</a:t>
            </a:r>
            <a:r>
              <a:rPr kumimoji="1" lang="ja-JP" altLang="en-US" sz="2400" dirty="0" smtClean="0"/>
              <a:t>残った</a:t>
            </a:r>
            <a:endParaRPr kumimoji="1" lang="en-US" altLang="ja-JP" sz="2400" dirty="0" smtClean="0"/>
          </a:p>
          <a:p>
            <a:endParaRPr lang="en-US" altLang="ja-JP" sz="800" dirty="0" smtClean="0"/>
          </a:p>
          <a:p>
            <a:r>
              <a:rPr lang="ja-JP" altLang="en-US" sz="2400" dirty="0" smtClean="0"/>
              <a:t>津波の衝撃があったとは思われない</a:t>
            </a:r>
            <a:endParaRPr lang="en-US" altLang="ja-JP" sz="2400" dirty="0" smtClean="0"/>
          </a:p>
          <a:p>
            <a:endParaRPr kumimoji="1" lang="en-US" altLang="ja-JP" sz="800" dirty="0" smtClean="0"/>
          </a:p>
          <a:p>
            <a:r>
              <a:rPr lang="ja-JP" altLang="en-US" sz="2400" dirty="0" smtClean="0"/>
              <a:t>回り込んだ水により冠水した</a:t>
            </a:r>
            <a:endParaRPr lang="en-US" altLang="ja-JP" sz="2400" dirty="0" smtClean="0"/>
          </a:p>
          <a:p>
            <a:endParaRPr lang="en-US" altLang="ja-JP" sz="800" dirty="0" smtClean="0"/>
          </a:p>
          <a:p>
            <a:r>
              <a:rPr lang="en-US" altLang="ja-JP" sz="2400" dirty="0">
                <a:solidFill>
                  <a:srgbClr val="FF0000"/>
                </a:solidFill>
              </a:rPr>
              <a:t>(</a:t>
            </a:r>
            <a:r>
              <a:rPr lang="ja-JP" altLang="en-US" sz="2400" dirty="0">
                <a:solidFill>
                  <a:srgbClr val="FF0000"/>
                </a:solidFill>
              </a:rPr>
              <a:t>後知恵） </a:t>
            </a:r>
            <a:endParaRPr lang="en-US" altLang="ja-JP" sz="2400" dirty="0" smtClean="0">
              <a:solidFill>
                <a:srgbClr val="FF0000"/>
              </a:solidFill>
            </a:endParaRPr>
          </a:p>
          <a:p>
            <a:r>
              <a:rPr lang="ja-JP" altLang="en-US" sz="2400" dirty="0" smtClean="0"/>
              <a:t>１</a:t>
            </a:r>
            <a:r>
              <a:rPr lang="ja-JP" altLang="en-US" sz="2400" dirty="0" smtClean="0"/>
              <a:t>にも２にも電源復旧が優先されるべきで</a:t>
            </a:r>
            <a:r>
              <a:rPr lang="ja-JP" altLang="en-US" sz="2400" dirty="0" smtClean="0"/>
              <a:t>あった</a:t>
            </a:r>
            <a:endParaRPr lang="en-US" altLang="ja-JP" sz="2400" dirty="0" smtClean="0"/>
          </a:p>
          <a:p>
            <a:r>
              <a:rPr lang="ja-JP" altLang="en-US" sz="2400" dirty="0"/>
              <a:t>原子</a:t>
            </a:r>
            <a:r>
              <a:rPr lang="ja-JP" altLang="en-US" sz="2400" dirty="0" smtClean="0"/>
              <a:t>炉</a:t>
            </a:r>
            <a:r>
              <a:rPr lang="ja-JP" altLang="en-US" sz="2400" dirty="0"/>
              <a:t>建屋</a:t>
            </a:r>
            <a:r>
              <a:rPr lang="ja-JP" altLang="en-US" sz="2400" dirty="0" smtClean="0"/>
              <a:t>の</a:t>
            </a:r>
            <a:r>
              <a:rPr lang="ja-JP" altLang="en-US" sz="2400" dirty="0"/>
              <a:t>隙間</a:t>
            </a:r>
            <a:r>
              <a:rPr lang="ja-JP" altLang="en-US" sz="2400" dirty="0" smtClean="0"/>
              <a:t>から侵入した水で配電盤がショートするまでは長い時間を要したはず</a:t>
            </a:r>
            <a:endParaRPr lang="en-US" altLang="ja-JP" sz="2400" dirty="0" smtClean="0"/>
          </a:p>
          <a:p>
            <a:endParaRPr kumimoji="1" lang="en-US" altLang="ja-JP" sz="2400" dirty="0" smtClean="0">
              <a:solidFill>
                <a:srgbClr val="FF0000"/>
              </a:solidFill>
            </a:endParaRPr>
          </a:p>
          <a:p>
            <a:endParaRPr kumimoji="1" lang="ja-JP" altLang="en-US" sz="2400" dirty="0"/>
          </a:p>
        </p:txBody>
      </p:sp>
      <p:sp>
        <p:nvSpPr>
          <p:cNvPr id="4" name="日付プレースホルダー 3"/>
          <p:cNvSpPr>
            <a:spLocks noGrp="1"/>
          </p:cNvSpPr>
          <p:nvPr>
            <p:ph type="dt" sz="half" idx="10"/>
          </p:nvPr>
        </p:nvSpPr>
        <p:spPr/>
        <p:txBody>
          <a:bodyPr/>
          <a:lstStyle/>
          <a:p>
            <a:r>
              <a:rPr kumimoji="1" lang="en-US" altLang="ja-JP" smtClean="0"/>
              <a:t>2015/5/29</a:t>
            </a:r>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A5A9BB3A-A9AC-4D5E-92E7-6136EA5172EB}" type="slidenum">
              <a:rPr kumimoji="1" lang="ja-JP" altLang="en-US" smtClean="0"/>
              <a:pPr/>
              <a:t>3</a:t>
            </a:fld>
            <a:endParaRPr kumimoji="1" lang="ja-JP" altLang="en-US" dirty="0"/>
          </a:p>
        </p:txBody>
      </p:sp>
    </p:spTree>
    <p:extLst>
      <p:ext uri="{BB962C8B-B14F-4D97-AF65-F5344CB8AC3E}">
        <p14:creationId xmlns:p14="http://schemas.microsoft.com/office/powerpoint/2010/main" val="4816276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742383" y="543208"/>
            <a:ext cx="10655929" cy="5632311"/>
          </a:xfrm>
          <a:prstGeom prst="rect">
            <a:avLst/>
          </a:prstGeom>
        </p:spPr>
        <p:txBody>
          <a:bodyPr wrap="square">
            <a:spAutoFit/>
          </a:bodyPr>
          <a:lstStyle/>
          <a:p>
            <a:r>
              <a:rPr lang="ja-JP" altLang="ja-JP" sz="2400" dirty="0"/>
              <a:t>福島第二原発も同様に全停電して原子炉の冷却機能を失ったが、増田所長以下の人海戦術でいち早く電源回復、事なきを得た</a:t>
            </a:r>
            <a:r>
              <a:rPr lang="ja-JP" altLang="ja-JP" sz="2400" dirty="0" smtClean="0"/>
              <a:t>。</a:t>
            </a:r>
            <a:endParaRPr lang="en-US" altLang="ja-JP" sz="2400" dirty="0" smtClean="0"/>
          </a:p>
          <a:p>
            <a:endParaRPr lang="en-US" altLang="ja-JP" sz="2400" dirty="0" smtClean="0"/>
          </a:p>
          <a:p>
            <a:r>
              <a:rPr lang="ja-JP" altLang="en-US" sz="2400" dirty="0" smtClean="0"/>
              <a:t>福島第一原発が電源復旧を始めたのは事故後１１日が経過してから</a:t>
            </a:r>
            <a:endParaRPr lang="en-US" altLang="ja-JP" sz="2400" dirty="0" smtClean="0"/>
          </a:p>
          <a:p>
            <a:r>
              <a:rPr lang="ja-JP" altLang="ja-JP" sz="2400" dirty="0" smtClean="0"/>
              <a:t>震度</a:t>
            </a:r>
            <a:r>
              <a:rPr lang="ja-JP" altLang="en-US" sz="2400" dirty="0" smtClean="0"/>
              <a:t>６</a:t>
            </a:r>
            <a:r>
              <a:rPr lang="ja-JP" altLang="ja-JP" sz="2400" dirty="0" smtClean="0"/>
              <a:t>強</a:t>
            </a:r>
            <a:r>
              <a:rPr lang="ja-JP" altLang="en-US" sz="2400" dirty="0" smtClean="0"/>
              <a:t>　</a:t>
            </a:r>
            <a:r>
              <a:rPr lang="ja-JP" altLang="ja-JP" sz="2400" dirty="0" smtClean="0"/>
              <a:t>日本</a:t>
            </a:r>
            <a:r>
              <a:rPr lang="ja-JP" altLang="ja-JP" sz="2400" dirty="0"/>
              <a:t>で</a:t>
            </a:r>
            <a:r>
              <a:rPr lang="ja-JP" altLang="ja-JP" sz="2400" dirty="0" smtClean="0"/>
              <a:t>は</a:t>
            </a:r>
            <a:r>
              <a:rPr lang="ja-JP" altLang="en-US" sz="2400" dirty="0" smtClean="0"/>
              <a:t>想定外の巨大な揺れではなく、</a:t>
            </a:r>
            <a:r>
              <a:rPr lang="ja-JP" altLang="ja-JP" sz="2400" dirty="0" smtClean="0"/>
              <a:t>よく</a:t>
            </a:r>
            <a:r>
              <a:rPr lang="ja-JP" altLang="ja-JP" sz="2400" dirty="0"/>
              <a:t>ある大きな地震で高圧鉄塔が倒壊し、単なる浸水で原発が停止冷却不全となって、なす</a:t>
            </a:r>
            <a:r>
              <a:rPr lang="ja-JP" altLang="ja-JP" sz="2400" dirty="0" smtClean="0"/>
              <a:t>すべなく</a:t>
            </a:r>
            <a:r>
              <a:rPr lang="ja-JP" altLang="en-US" sz="2400" dirty="0" smtClean="0"/>
              <a:t>水蒸気</a:t>
            </a:r>
            <a:r>
              <a:rPr lang="ja-JP" altLang="ja-JP" sz="2400" dirty="0" smtClean="0"/>
              <a:t>爆発</a:t>
            </a:r>
            <a:r>
              <a:rPr lang="ja-JP" altLang="ja-JP" sz="2400" dirty="0"/>
              <a:t>に至らせた。</a:t>
            </a:r>
          </a:p>
          <a:p>
            <a:r>
              <a:rPr lang="ja-JP" altLang="ja-JP" sz="2400" dirty="0"/>
              <a:t>三陸沿岸のすさまじい津波被害と震源域</a:t>
            </a:r>
            <a:r>
              <a:rPr lang="ja-JP" altLang="ja-JP" sz="2400" dirty="0" smtClean="0"/>
              <a:t>の</a:t>
            </a:r>
            <a:r>
              <a:rPr lang="ja-JP" altLang="en-US" sz="2400" dirty="0" smtClean="0"/>
              <a:t>巨大な</a:t>
            </a:r>
            <a:r>
              <a:rPr lang="ja-JP" altLang="ja-JP" sz="2400" dirty="0" smtClean="0"/>
              <a:t>地震</a:t>
            </a:r>
            <a:r>
              <a:rPr lang="ja-JP" altLang="ja-JP" sz="2400" dirty="0"/>
              <a:t>規模</a:t>
            </a:r>
            <a:r>
              <a:rPr lang="ja-JP" altLang="ja-JP" sz="2400" dirty="0" smtClean="0"/>
              <a:t>マグニチュード</a:t>
            </a:r>
            <a:r>
              <a:rPr lang="ja-JP" altLang="en-US" sz="2400" dirty="0" smtClean="0"/>
              <a:t>９．０</a:t>
            </a:r>
            <a:r>
              <a:rPr lang="ja-JP" altLang="ja-JP" sz="2400" dirty="0" smtClean="0"/>
              <a:t>に</a:t>
            </a:r>
            <a:r>
              <a:rPr lang="ja-JP" altLang="ja-JP" sz="2400" dirty="0"/>
              <a:t>惑わされてはいけない。</a:t>
            </a:r>
          </a:p>
          <a:p>
            <a:r>
              <a:rPr lang="en-US" altLang="ja-JP" sz="2400" dirty="0"/>
              <a:t> </a:t>
            </a:r>
            <a:endParaRPr lang="ja-JP" altLang="ja-JP" sz="2400" dirty="0"/>
          </a:p>
          <a:p>
            <a:r>
              <a:rPr lang="ja-JP" altLang="en-US" sz="2400" dirty="0" smtClean="0"/>
              <a:t>電源回復を後回しにして、有効性が不明な放水のみを続けた</a:t>
            </a:r>
            <a:r>
              <a:rPr lang="ja-JP" altLang="ja-JP" sz="2400" dirty="0" smtClean="0"/>
              <a:t>結果</a:t>
            </a:r>
            <a:endParaRPr lang="ja-JP" altLang="ja-JP" sz="2400" dirty="0"/>
          </a:p>
          <a:p>
            <a:r>
              <a:rPr lang="ja-JP" altLang="en-US" sz="2400" dirty="0" smtClean="0"/>
              <a:t>７０</a:t>
            </a:r>
            <a:r>
              <a:rPr lang="ja-JP" altLang="ja-JP" sz="2400" dirty="0" smtClean="0"/>
              <a:t>万トン</a:t>
            </a:r>
            <a:r>
              <a:rPr lang="ja-JP" altLang="ja-JP" sz="2400" dirty="0"/>
              <a:t>を超える汚染水貯蔵</a:t>
            </a:r>
            <a:r>
              <a:rPr lang="ja-JP" altLang="ja-JP" sz="2400" dirty="0" smtClean="0"/>
              <a:t>タンク</a:t>
            </a:r>
            <a:r>
              <a:rPr lang="ja-JP" altLang="en-US" sz="2400" dirty="0" smtClean="0"/>
              <a:t>林立することとなった。</a:t>
            </a:r>
            <a:endParaRPr lang="en-US" altLang="ja-JP" sz="2400" dirty="0"/>
          </a:p>
          <a:p>
            <a:r>
              <a:rPr lang="ja-JP" altLang="en-US" sz="2400" dirty="0" smtClean="0"/>
              <a:t>これには地下水の流入も大きく寄与</a:t>
            </a:r>
            <a:endParaRPr lang="en-US" altLang="ja-JP" sz="2400" dirty="0" smtClean="0"/>
          </a:p>
          <a:p>
            <a:endParaRPr lang="en-US" altLang="ja-JP" sz="2400" dirty="0" smtClean="0"/>
          </a:p>
          <a:p>
            <a:r>
              <a:rPr lang="ja-JP" altLang="en-US" sz="2400" dirty="0" smtClean="0"/>
              <a:t>国民は冷静であったが、東電と政府がパニックに陥っていた</a:t>
            </a:r>
            <a:endParaRPr lang="ja-JP" altLang="en-US" sz="2400" dirty="0"/>
          </a:p>
        </p:txBody>
      </p:sp>
      <p:sp>
        <p:nvSpPr>
          <p:cNvPr id="3" name="日付プレースホルダー 2"/>
          <p:cNvSpPr>
            <a:spLocks noGrp="1"/>
          </p:cNvSpPr>
          <p:nvPr>
            <p:ph type="dt" sz="half" idx="10"/>
          </p:nvPr>
        </p:nvSpPr>
        <p:spPr/>
        <p:txBody>
          <a:bodyPr/>
          <a:lstStyle/>
          <a:p>
            <a:r>
              <a:rPr kumimoji="1" lang="en-US" altLang="ja-JP" smtClean="0"/>
              <a:t>2015/5/29</a:t>
            </a:r>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5A9BB3A-A9AC-4D5E-92E7-6136EA5172EB}" type="slidenum">
              <a:rPr kumimoji="1" lang="ja-JP" altLang="en-US" smtClean="0"/>
              <a:pPr/>
              <a:t>4</a:t>
            </a:fld>
            <a:endParaRPr kumimoji="1" lang="ja-JP" altLang="en-US"/>
          </a:p>
        </p:txBody>
      </p:sp>
    </p:spTree>
    <p:extLst>
      <p:ext uri="{BB962C8B-B14F-4D97-AF65-F5344CB8AC3E}">
        <p14:creationId xmlns:p14="http://schemas.microsoft.com/office/powerpoint/2010/main" val="25904007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33743" y="615636"/>
            <a:ext cx="10737410" cy="6001643"/>
          </a:xfrm>
          <a:prstGeom prst="rect">
            <a:avLst/>
          </a:prstGeom>
          <a:noFill/>
        </p:spPr>
        <p:txBody>
          <a:bodyPr wrap="square" rtlCol="0">
            <a:spAutoFit/>
          </a:bodyPr>
          <a:lstStyle/>
          <a:p>
            <a:r>
              <a:rPr kumimoji="1" lang="ja-JP" altLang="en-US" sz="4000" dirty="0" smtClean="0">
                <a:solidFill>
                  <a:srgbClr val="FF0000"/>
                </a:solidFill>
                <a:latin typeface="HGP創英角ﾎﾟｯﾌﾟ体" panose="040B0A00000000000000" pitchFamily="50" charset="-128"/>
                <a:ea typeface="HGP創英角ﾎﾟｯﾌﾟ体" panose="040B0A00000000000000" pitchFamily="50" charset="-128"/>
              </a:rPr>
              <a:t>汚染水は海に放流する必要性も正当性もない</a:t>
            </a:r>
            <a:endParaRPr kumimoji="1" lang="en-US" altLang="ja-JP" sz="4000" dirty="0" smtClean="0">
              <a:solidFill>
                <a:srgbClr val="FF0000"/>
              </a:solidFill>
              <a:latin typeface="HGP創英角ﾎﾟｯﾌﾟ体" panose="040B0A00000000000000" pitchFamily="50" charset="-128"/>
              <a:ea typeface="HGP創英角ﾎﾟｯﾌﾟ体" panose="040B0A00000000000000" pitchFamily="50" charset="-128"/>
            </a:endParaRPr>
          </a:p>
          <a:p>
            <a:endParaRPr kumimoji="1" lang="en-US" altLang="ja-JP" sz="2800" dirty="0" smtClean="0">
              <a:latin typeface="Century" panose="02040604050505020304" pitchFamily="18" charset="0"/>
            </a:endParaRPr>
          </a:p>
          <a:p>
            <a:r>
              <a:rPr kumimoji="1" lang="ja-JP" altLang="en-US" sz="2800" dirty="0" smtClean="0">
                <a:latin typeface="Century" panose="02040604050505020304" pitchFamily="18" charset="0"/>
              </a:rPr>
              <a:t>汚染水対策</a:t>
            </a:r>
            <a:r>
              <a:rPr kumimoji="1" lang="en-US" altLang="ja-JP" sz="2800" dirty="0" smtClean="0">
                <a:latin typeface="Century" panose="02040604050505020304" pitchFamily="18" charset="0"/>
              </a:rPr>
              <a:t>3</a:t>
            </a:r>
            <a:r>
              <a:rPr kumimoji="1" lang="ja-JP" altLang="en-US" sz="2800" dirty="0" smtClean="0">
                <a:latin typeface="Century" panose="02040604050505020304" pitchFamily="18" charset="0"/>
              </a:rPr>
              <a:t>ヶ条の提言</a:t>
            </a:r>
            <a:endParaRPr kumimoji="1" lang="en-US" altLang="ja-JP" sz="2800" dirty="0" smtClean="0">
              <a:latin typeface="Century" panose="02040604050505020304" pitchFamily="18" charset="0"/>
            </a:endParaRPr>
          </a:p>
          <a:p>
            <a:endParaRPr kumimoji="1" lang="en-US" altLang="ja-JP" sz="2800" dirty="0" smtClean="0">
              <a:latin typeface="Century" panose="02040604050505020304" pitchFamily="18" charset="0"/>
            </a:endParaRPr>
          </a:p>
          <a:p>
            <a:r>
              <a:rPr lang="ja-JP" altLang="en-US" sz="2800" dirty="0" smtClean="0">
                <a:latin typeface="Century" panose="02040604050505020304" pitchFamily="18" charset="0"/>
              </a:rPr>
              <a:t>１．福島第一原発敷地全域を汚染島に指定</a:t>
            </a:r>
            <a:r>
              <a:rPr lang="en-US" altLang="ja-JP" sz="2800" dirty="0" smtClean="0">
                <a:latin typeface="Century" panose="02040604050505020304" pitchFamily="18" charset="0"/>
              </a:rPr>
              <a:t/>
            </a:r>
            <a:br>
              <a:rPr lang="en-US" altLang="ja-JP" sz="2800" dirty="0" smtClean="0">
                <a:latin typeface="Century" panose="02040604050505020304" pitchFamily="18" charset="0"/>
              </a:rPr>
            </a:br>
            <a:r>
              <a:rPr lang="ja-JP" altLang="en-US" sz="2800" dirty="0" smtClean="0">
                <a:latin typeface="Century" panose="02040604050505020304" pitchFamily="18" charset="0"/>
              </a:rPr>
              <a:t>　　地下水を空濠によりバイパス放流、雨水は遊水</a:t>
            </a:r>
            <a:r>
              <a:rPr lang="ja-JP" altLang="en-US" sz="2800" dirty="0" smtClean="0">
                <a:latin typeface="Century" panose="02040604050505020304" pitchFamily="18" charset="0"/>
              </a:rPr>
              <a:t>池に保留</a:t>
            </a:r>
            <a:r>
              <a:rPr lang="ja-JP" altLang="en-US" sz="2800" dirty="0" smtClean="0">
                <a:latin typeface="Century" panose="02040604050505020304" pitchFamily="18" charset="0"/>
              </a:rPr>
              <a:t>自然蒸発</a:t>
            </a:r>
            <a:endParaRPr lang="en-US" altLang="ja-JP" sz="2800" dirty="0" smtClean="0">
              <a:latin typeface="Century" panose="02040604050505020304" pitchFamily="18" charset="0"/>
            </a:endParaRPr>
          </a:p>
          <a:p>
            <a:endParaRPr lang="en-US" altLang="ja-JP" sz="2800" dirty="0" smtClean="0">
              <a:latin typeface="Century" panose="02040604050505020304" pitchFamily="18" charset="0"/>
            </a:endParaRPr>
          </a:p>
          <a:p>
            <a:r>
              <a:rPr kumimoji="1" lang="ja-JP" altLang="en-US" sz="2800" dirty="0" smtClean="0">
                <a:latin typeface="Century" panose="02040604050505020304" pitchFamily="18" charset="0"/>
              </a:rPr>
              <a:t>２．汚染水の常温蒸発による減容化</a:t>
            </a:r>
            <a:endParaRPr kumimoji="1" lang="en-US" altLang="ja-JP" sz="2800" dirty="0" smtClean="0">
              <a:latin typeface="Century" panose="02040604050505020304" pitchFamily="18" charset="0"/>
            </a:endParaRPr>
          </a:p>
          <a:p>
            <a:endParaRPr kumimoji="1" lang="en-US" altLang="ja-JP" sz="2800" dirty="0" smtClean="0">
              <a:latin typeface="Century" panose="02040604050505020304" pitchFamily="18" charset="0"/>
            </a:endParaRPr>
          </a:p>
          <a:p>
            <a:r>
              <a:rPr lang="ja-JP" altLang="en-US" sz="2800" dirty="0" smtClean="0">
                <a:latin typeface="Century" panose="02040604050505020304" pitchFamily="18" charset="0"/>
              </a:rPr>
              <a:t>３．鋼製筐体タンク⇒フレキシブルファブリックタンク</a:t>
            </a:r>
            <a:endParaRPr lang="en-US" altLang="ja-JP" sz="2800" dirty="0" smtClean="0">
              <a:latin typeface="Century" panose="02040604050505020304" pitchFamily="18" charset="0"/>
            </a:endParaRPr>
          </a:p>
          <a:p>
            <a:endParaRPr kumimoji="1" lang="en-US" altLang="ja-JP" sz="2800" dirty="0">
              <a:latin typeface="Century" panose="02040604050505020304" pitchFamily="18" charset="0"/>
            </a:endParaRPr>
          </a:p>
          <a:p>
            <a:pPr algn="ctr"/>
            <a:r>
              <a:rPr lang="en-US" altLang="ja-JP" dirty="0" smtClean="0">
                <a:latin typeface="Century" panose="02040604050505020304" pitchFamily="18" charset="0"/>
              </a:rPr>
              <a:t>3.11</a:t>
            </a:r>
            <a:r>
              <a:rPr lang="ja-JP" altLang="en-US" dirty="0" smtClean="0">
                <a:latin typeface="Century" panose="02040604050505020304" pitchFamily="18" charset="0"/>
              </a:rPr>
              <a:t>事故後に東電と当時の保安院および資源エネルギー庁事故収束対応室に提案（完全無視）</a:t>
            </a:r>
            <a:endParaRPr lang="en-US" altLang="ja-JP" dirty="0" smtClean="0">
              <a:latin typeface="Century" panose="02040604050505020304" pitchFamily="18" charset="0"/>
            </a:endParaRPr>
          </a:p>
          <a:p>
            <a:pPr algn="ctr"/>
            <a:r>
              <a:rPr kumimoji="1" lang="en-US" altLang="ja-JP" dirty="0" smtClean="0">
                <a:latin typeface="+mn-ea"/>
              </a:rPr>
              <a:t>IRID</a:t>
            </a:r>
            <a:r>
              <a:rPr kumimoji="1" lang="ja-JP" altLang="en-US" dirty="0" smtClean="0">
                <a:latin typeface="+mn-ea"/>
              </a:rPr>
              <a:t>（</a:t>
            </a:r>
            <a:r>
              <a:rPr lang="zh-TW" altLang="en-US" dirty="0">
                <a:latin typeface="+mn-ea"/>
                <a:hlinkClick r:id="rId2"/>
              </a:rPr>
              <a:t>技術研究組合 国際廃炉研究開発</a:t>
            </a:r>
            <a:r>
              <a:rPr lang="zh-TW" altLang="en-US" dirty="0" smtClean="0">
                <a:latin typeface="+mn-ea"/>
                <a:hlinkClick r:id="rId2"/>
              </a:rPr>
              <a:t>機構</a:t>
            </a:r>
            <a:r>
              <a:rPr lang="ja-JP" altLang="en-US" dirty="0" smtClean="0">
                <a:latin typeface="+mn-ea"/>
              </a:rPr>
              <a:t>）の技術提案公募に応募</a:t>
            </a:r>
            <a:endParaRPr lang="zh-TW" altLang="en-US" dirty="0">
              <a:latin typeface="+mn-ea"/>
            </a:endParaRPr>
          </a:p>
          <a:p>
            <a:pPr algn="ctr"/>
            <a:endParaRPr kumimoji="1" lang="ja-JP" altLang="en-US" sz="2800" dirty="0">
              <a:latin typeface="Century" panose="02040604050505020304" pitchFamily="18" charset="0"/>
            </a:endParaRPr>
          </a:p>
        </p:txBody>
      </p:sp>
      <p:sp>
        <p:nvSpPr>
          <p:cNvPr id="3" name="日付プレースホルダー 2"/>
          <p:cNvSpPr>
            <a:spLocks noGrp="1"/>
          </p:cNvSpPr>
          <p:nvPr>
            <p:ph type="dt" sz="half" idx="10"/>
          </p:nvPr>
        </p:nvSpPr>
        <p:spPr/>
        <p:txBody>
          <a:bodyPr/>
          <a:lstStyle/>
          <a:p>
            <a:r>
              <a:rPr kumimoji="1" lang="en-US" altLang="ja-JP" smtClean="0"/>
              <a:t>2015/5/29</a:t>
            </a:r>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5A9BB3A-A9AC-4D5E-92E7-6136EA5172EB}" type="slidenum">
              <a:rPr kumimoji="1" lang="ja-JP" altLang="en-US" smtClean="0"/>
              <a:pPr/>
              <a:t>5</a:t>
            </a:fld>
            <a:endParaRPr kumimoji="1" lang="ja-JP" altLang="en-US"/>
          </a:p>
        </p:txBody>
      </p:sp>
    </p:spTree>
    <p:extLst>
      <p:ext uri="{BB962C8B-B14F-4D97-AF65-F5344CB8AC3E}">
        <p14:creationId xmlns:p14="http://schemas.microsoft.com/office/powerpoint/2010/main" val="15893406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図 2050"/>
          <p:cNvPicPr>
            <a:picLocks noChangeAspect="1"/>
          </p:cNvPicPr>
          <p:nvPr/>
        </p:nvPicPr>
        <p:blipFill>
          <a:blip r:embed="rId3" cstate="print"/>
          <a:stretch>
            <a:fillRect/>
          </a:stretch>
        </p:blipFill>
        <p:spPr>
          <a:xfrm>
            <a:off x="771453" y="819799"/>
            <a:ext cx="10771715" cy="5508574"/>
          </a:xfrm>
          <a:prstGeom prst="rect">
            <a:avLst/>
          </a:prstGeom>
        </p:spPr>
      </p:pic>
      <p:sp>
        <p:nvSpPr>
          <p:cNvPr id="2052" name="テキスト ボックス 2051"/>
          <p:cNvSpPr txBox="1"/>
          <p:nvPr/>
        </p:nvSpPr>
        <p:spPr>
          <a:xfrm>
            <a:off x="787651" y="434566"/>
            <a:ext cx="10683090" cy="461665"/>
          </a:xfrm>
          <a:prstGeom prst="rect">
            <a:avLst/>
          </a:prstGeom>
          <a:noFill/>
        </p:spPr>
        <p:txBody>
          <a:bodyPr wrap="square" rtlCol="0">
            <a:spAutoFit/>
          </a:bodyPr>
          <a:lstStyle/>
          <a:p>
            <a:r>
              <a:rPr kumimoji="1" lang="ja-JP" altLang="en-US" sz="2400" dirty="0" smtClean="0"/>
              <a:t>１．福島第一原発を汚染島に指定（地下水の流入を止める）</a:t>
            </a:r>
            <a:endParaRPr kumimoji="1" lang="ja-JP" altLang="en-US" sz="2400" dirty="0"/>
          </a:p>
        </p:txBody>
      </p:sp>
      <p:sp>
        <p:nvSpPr>
          <p:cNvPr id="2" name="日付プレースホルダー 1"/>
          <p:cNvSpPr>
            <a:spLocks noGrp="1"/>
          </p:cNvSpPr>
          <p:nvPr>
            <p:ph type="dt" sz="half" idx="10"/>
          </p:nvPr>
        </p:nvSpPr>
        <p:spPr/>
        <p:txBody>
          <a:bodyPr/>
          <a:lstStyle/>
          <a:p>
            <a:r>
              <a:rPr kumimoji="1" lang="en-US" altLang="ja-JP" smtClean="0"/>
              <a:t>2015/5/29</a:t>
            </a:r>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A5A9BB3A-A9AC-4D5E-92E7-6136EA5172EB}" type="slidenum">
              <a:rPr kumimoji="1" lang="ja-JP" altLang="en-US" smtClean="0"/>
              <a:pPr/>
              <a:t>6</a:t>
            </a:fld>
            <a:endParaRPr kumimoji="1" lang="ja-JP" altLang="en-US"/>
          </a:p>
        </p:txBody>
      </p:sp>
      <p:sp>
        <p:nvSpPr>
          <p:cNvPr id="5" name="テキスト ボックス 4"/>
          <p:cNvSpPr txBox="1"/>
          <p:nvPr/>
        </p:nvSpPr>
        <p:spPr>
          <a:xfrm>
            <a:off x="9116840" y="1095469"/>
            <a:ext cx="2236960" cy="1938992"/>
          </a:xfrm>
          <a:prstGeom prst="rect">
            <a:avLst/>
          </a:prstGeom>
          <a:noFill/>
        </p:spPr>
        <p:txBody>
          <a:bodyPr wrap="square" rtlCol="0">
            <a:spAutoFit/>
          </a:bodyPr>
          <a:lstStyle/>
          <a:p>
            <a:r>
              <a:rPr kumimoji="1" lang="ja-JP" altLang="en-US" sz="2400" dirty="0" smtClean="0"/>
              <a:t>地下水は原発を迂回して、自然に海へ放流</a:t>
            </a:r>
            <a:endParaRPr kumimoji="1" lang="en-US" altLang="ja-JP" sz="2400" dirty="0" smtClean="0"/>
          </a:p>
          <a:p>
            <a:r>
              <a:rPr lang="ja-JP" altLang="en-US" sz="2400" dirty="0" smtClean="0"/>
              <a:t>ランニングコスト</a:t>
            </a:r>
            <a:r>
              <a:rPr lang="ja-JP" altLang="en-US" sz="2400" dirty="0"/>
              <a:t>不要</a:t>
            </a:r>
            <a:endParaRPr kumimoji="1" lang="ja-JP" altLang="en-US" sz="2400" dirty="0"/>
          </a:p>
        </p:txBody>
      </p:sp>
    </p:spTree>
    <p:extLst>
      <p:ext uri="{BB962C8B-B14F-4D97-AF65-F5344CB8AC3E}">
        <p14:creationId xmlns:p14="http://schemas.microsoft.com/office/powerpoint/2010/main" val="26635854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cstate="print"/>
          <a:stretch>
            <a:fillRect/>
          </a:stretch>
        </p:blipFill>
        <p:spPr>
          <a:xfrm>
            <a:off x="679010" y="1423637"/>
            <a:ext cx="11011603" cy="4651238"/>
          </a:xfrm>
          <a:prstGeom prst="rect">
            <a:avLst/>
          </a:prstGeom>
        </p:spPr>
      </p:pic>
      <p:sp>
        <p:nvSpPr>
          <p:cNvPr id="4" name="テキスト ボックス 3"/>
          <p:cNvSpPr txBox="1"/>
          <p:nvPr/>
        </p:nvSpPr>
        <p:spPr>
          <a:xfrm>
            <a:off x="823865" y="362139"/>
            <a:ext cx="10818891" cy="1200329"/>
          </a:xfrm>
          <a:prstGeom prst="rect">
            <a:avLst/>
          </a:prstGeom>
          <a:noFill/>
        </p:spPr>
        <p:txBody>
          <a:bodyPr wrap="square" rtlCol="0">
            <a:spAutoFit/>
          </a:bodyPr>
          <a:lstStyle/>
          <a:p>
            <a:r>
              <a:rPr kumimoji="1" lang="ja-JP" altLang="en-US" sz="2400" dirty="0" smtClean="0"/>
              <a:t>凍土壁ではなく、イチエフ敷地境界線上に海面以下まで空濠を掘り下げる</a:t>
            </a:r>
            <a:endParaRPr kumimoji="1" lang="en-US" altLang="ja-JP" sz="2400" dirty="0" smtClean="0"/>
          </a:p>
          <a:p>
            <a:r>
              <a:rPr lang="ja-JP" altLang="en-US" sz="2400" dirty="0"/>
              <a:t>阿武</a:t>
            </a:r>
            <a:r>
              <a:rPr lang="ja-JP" altLang="en-US" sz="2400" dirty="0" smtClean="0"/>
              <a:t>隈山</a:t>
            </a:r>
            <a:r>
              <a:rPr lang="ja-JP" altLang="en-US" sz="2400" dirty="0"/>
              <a:t>系</a:t>
            </a:r>
            <a:r>
              <a:rPr lang="ja-JP" altLang="en-US" sz="2400" dirty="0" smtClean="0"/>
              <a:t>の</a:t>
            </a:r>
            <a:r>
              <a:rPr lang="ja-JP" altLang="en-US" sz="2400" dirty="0"/>
              <a:t>地下水</a:t>
            </a:r>
            <a:r>
              <a:rPr lang="ja-JP" altLang="en-US" sz="2400" dirty="0" smtClean="0"/>
              <a:t>を空</a:t>
            </a:r>
            <a:r>
              <a:rPr lang="ja-JP" altLang="en-US" sz="2400" dirty="0"/>
              <a:t>濠</a:t>
            </a:r>
            <a:r>
              <a:rPr lang="ja-JP" altLang="en-US" sz="2400" dirty="0" smtClean="0"/>
              <a:t>に浸み出させて海へ自然放流（位置エネルギー）</a:t>
            </a:r>
            <a:endParaRPr lang="en-US" altLang="ja-JP" sz="2400" dirty="0" smtClean="0"/>
          </a:p>
          <a:p>
            <a:r>
              <a:rPr kumimoji="1" lang="ja-JP" altLang="en-US" sz="2400" dirty="0" smtClean="0"/>
              <a:t>空濠の山側</a:t>
            </a:r>
            <a:r>
              <a:rPr kumimoji="1" lang="ja-JP" altLang="en-US" sz="2400" dirty="0"/>
              <a:t>斜面</a:t>
            </a:r>
            <a:r>
              <a:rPr kumimoji="1" lang="ja-JP" altLang="en-US" sz="2400" dirty="0" smtClean="0"/>
              <a:t>と底には多数の集水パイプを打ち込む</a:t>
            </a:r>
            <a:endParaRPr kumimoji="1" lang="ja-JP" altLang="en-US" sz="2400" dirty="0"/>
          </a:p>
        </p:txBody>
      </p:sp>
      <p:sp>
        <p:nvSpPr>
          <p:cNvPr id="2" name="日付プレースホルダー 1"/>
          <p:cNvSpPr>
            <a:spLocks noGrp="1"/>
          </p:cNvSpPr>
          <p:nvPr>
            <p:ph type="dt" sz="half" idx="10"/>
          </p:nvPr>
        </p:nvSpPr>
        <p:spPr/>
        <p:txBody>
          <a:bodyPr/>
          <a:lstStyle/>
          <a:p>
            <a:r>
              <a:rPr kumimoji="1" lang="en-US" altLang="ja-JP" smtClean="0"/>
              <a:t>2015/5/29</a:t>
            </a:r>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5A9BB3A-A9AC-4D5E-92E7-6136EA5172EB}" type="slidenum">
              <a:rPr kumimoji="1" lang="ja-JP" altLang="en-US" smtClean="0"/>
              <a:pPr/>
              <a:t>7</a:t>
            </a:fld>
            <a:endParaRPr kumimoji="1" lang="ja-JP" altLang="en-US"/>
          </a:p>
        </p:txBody>
      </p:sp>
    </p:spTree>
    <p:extLst>
      <p:ext uri="{BB962C8B-B14F-4D97-AF65-F5344CB8AC3E}">
        <p14:creationId xmlns:p14="http://schemas.microsoft.com/office/powerpoint/2010/main" val="25956218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シート敷設"/>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461" y="3372913"/>
            <a:ext cx="3272592" cy="245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descr="モルタル注入"/>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78199" y="3372913"/>
            <a:ext cx="3355582" cy="2510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descr="完成"/>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08576" y="3372913"/>
            <a:ext cx="3442089" cy="257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テキスト ボックス 1"/>
          <p:cNvSpPr txBox="1"/>
          <p:nvPr/>
        </p:nvSpPr>
        <p:spPr>
          <a:xfrm>
            <a:off x="561315" y="325925"/>
            <a:ext cx="10389350" cy="3046988"/>
          </a:xfrm>
          <a:prstGeom prst="rect">
            <a:avLst/>
          </a:prstGeom>
          <a:noFill/>
        </p:spPr>
        <p:txBody>
          <a:bodyPr wrap="square" rtlCol="0">
            <a:spAutoFit/>
          </a:bodyPr>
          <a:lstStyle/>
          <a:p>
            <a:r>
              <a:rPr kumimoji="1" lang="ja-JP" altLang="en-US" sz="2400" dirty="0" smtClean="0"/>
              <a:t>空濠</a:t>
            </a:r>
            <a:endParaRPr kumimoji="1" lang="en-US" altLang="ja-JP" sz="2400" dirty="0" smtClean="0"/>
          </a:p>
          <a:p>
            <a:r>
              <a:rPr lang="ja-JP" altLang="en-US" sz="2400" dirty="0"/>
              <a:t>原発側斜面：</a:t>
            </a:r>
            <a:r>
              <a:rPr lang="ja-JP" altLang="en-US" sz="2400" dirty="0" smtClean="0"/>
              <a:t>ベントナイト複合不織布止水層</a:t>
            </a:r>
            <a:endParaRPr lang="en-US" altLang="ja-JP" sz="2400" dirty="0" smtClean="0"/>
          </a:p>
          <a:p>
            <a:r>
              <a:rPr lang="ja-JP" altLang="en-US" sz="2400" dirty="0" smtClean="0"/>
              <a:t>　　　　　　　　</a:t>
            </a:r>
            <a:r>
              <a:rPr lang="ja-JP" altLang="en-US" sz="2400" dirty="0" smtClean="0">
                <a:latin typeface="ＭＳ Ｐ明朝" panose="02020600040205080304" pitchFamily="18" charset="-128"/>
                <a:ea typeface="ＭＳ Ｐ明朝" panose="02020600040205080304" pitchFamily="18" charset="-128"/>
              </a:rPr>
              <a:t>市販品に</a:t>
            </a:r>
            <a:r>
              <a:rPr lang="en-US" altLang="ja-JP" sz="2400" dirty="0" smtClean="0">
                <a:latin typeface="ＭＳ Ｐ明朝" panose="02020600040205080304" pitchFamily="18" charset="-128"/>
                <a:ea typeface="ＭＳ Ｐ明朝" panose="02020600040205080304" pitchFamily="18" charset="-128"/>
              </a:rPr>
              <a:t>『</a:t>
            </a:r>
            <a:r>
              <a:rPr lang="ja-JP" altLang="en-US" sz="2400" dirty="0" smtClean="0">
                <a:latin typeface="ＭＳ Ｐ明朝" panose="02020600040205080304" pitchFamily="18" charset="-128"/>
                <a:ea typeface="ＭＳ Ｐ明朝" panose="02020600040205080304" pitchFamily="18" charset="-128"/>
              </a:rPr>
              <a:t>ベントフィックス</a:t>
            </a:r>
            <a:r>
              <a:rPr lang="en-US" altLang="ja-JP" sz="2400" dirty="0" smtClean="0">
                <a:latin typeface="ＭＳ Ｐ明朝" panose="02020600040205080304" pitchFamily="18" charset="-128"/>
                <a:ea typeface="ＭＳ Ｐ明朝" panose="02020600040205080304" pitchFamily="18" charset="-128"/>
              </a:rPr>
              <a:t>』</a:t>
            </a:r>
            <a:r>
              <a:rPr lang="ja-JP" altLang="en-US" sz="2400" dirty="0" smtClean="0">
                <a:latin typeface="ＭＳ Ｐ明朝" panose="02020600040205080304" pitchFamily="18" charset="-128"/>
                <a:ea typeface="ＭＳ Ｐ明朝" panose="02020600040205080304" pitchFamily="18" charset="-128"/>
              </a:rPr>
              <a:t>があるが、新たな設計がベター</a:t>
            </a:r>
            <a:endParaRPr lang="en-US" altLang="ja-JP" sz="2400" dirty="0" smtClean="0"/>
          </a:p>
          <a:p>
            <a:r>
              <a:rPr lang="ja-JP" altLang="en-US" sz="2400" dirty="0" smtClean="0"/>
              <a:t>　　　　　　　　モルタル注入布型枠工法　　　　　　　　　　２重３重の止水</a:t>
            </a:r>
            <a:endParaRPr lang="en-US" altLang="ja-JP" sz="2400" dirty="0" smtClean="0"/>
          </a:p>
          <a:p>
            <a:endParaRPr kumimoji="1" lang="en-US" altLang="ja-JP" sz="2400" dirty="0"/>
          </a:p>
          <a:p>
            <a:r>
              <a:rPr lang="ja-JP" altLang="en-US" sz="2400" dirty="0" smtClean="0"/>
              <a:t>原発側からの汚染を防止する</a:t>
            </a:r>
            <a:endParaRPr lang="en-US" altLang="ja-JP" sz="2400" dirty="0" smtClean="0"/>
          </a:p>
          <a:p>
            <a:endParaRPr lang="en-US" altLang="ja-JP" sz="2400" dirty="0" smtClean="0"/>
          </a:p>
          <a:p>
            <a:r>
              <a:rPr kumimoji="1" lang="ja-JP" altLang="en-US" sz="2400" dirty="0"/>
              <a:t>　</a:t>
            </a:r>
            <a:r>
              <a:rPr kumimoji="1" lang="ja-JP" altLang="en-US" sz="2400" dirty="0" smtClean="0"/>
              <a:t>袋シートの敷き設　　　　　　　モルタル注入　　　　　　　　　完成</a:t>
            </a:r>
            <a:endParaRPr kumimoji="1" lang="ja-JP" altLang="en-US" sz="2400" dirty="0"/>
          </a:p>
        </p:txBody>
      </p:sp>
      <p:sp>
        <p:nvSpPr>
          <p:cNvPr id="3" name="日付プレースホルダー 2"/>
          <p:cNvSpPr>
            <a:spLocks noGrp="1"/>
          </p:cNvSpPr>
          <p:nvPr>
            <p:ph type="dt" sz="half" idx="10"/>
          </p:nvPr>
        </p:nvSpPr>
        <p:spPr/>
        <p:txBody>
          <a:bodyPr/>
          <a:lstStyle/>
          <a:p>
            <a:r>
              <a:rPr kumimoji="1" lang="en-US" altLang="ja-JP" smtClean="0"/>
              <a:t>2015/5/29</a:t>
            </a:r>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5A9BB3A-A9AC-4D5E-92E7-6136EA5172EB}" type="slidenum">
              <a:rPr kumimoji="1" lang="ja-JP" altLang="en-US" smtClean="0"/>
              <a:pPr/>
              <a:t>8</a:t>
            </a:fld>
            <a:endParaRPr kumimoji="1" lang="ja-JP" altLang="en-US"/>
          </a:p>
        </p:txBody>
      </p:sp>
    </p:spTree>
    <p:extLst>
      <p:ext uri="{BB962C8B-B14F-4D97-AF65-F5344CB8AC3E}">
        <p14:creationId xmlns:p14="http://schemas.microsoft.com/office/powerpoint/2010/main" val="31746088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860079" y="715224"/>
            <a:ext cx="10366218" cy="2677656"/>
          </a:xfrm>
          <a:prstGeom prst="rect">
            <a:avLst/>
          </a:prstGeom>
          <a:noFill/>
        </p:spPr>
        <p:txBody>
          <a:bodyPr wrap="square" rtlCol="0">
            <a:spAutoFit/>
          </a:bodyPr>
          <a:lstStyle/>
          <a:p>
            <a:r>
              <a:rPr kumimoji="1" lang="ja-JP" altLang="en-US" sz="2400" dirty="0" smtClean="0"/>
              <a:t>阿武隈山系に降った雨の位置エネルギーにより地下水が押し出される</a:t>
            </a:r>
            <a:endParaRPr kumimoji="1" lang="en-US" altLang="ja-JP" sz="2400" dirty="0" smtClean="0"/>
          </a:p>
          <a:p>
            <a:endParaRPr lang="en-US" altLang="ja-JP" sz="2400" dirty="0"/>
          </a:p>
          <a:p>
            <a:r>
              <a:rPr kumimoji="1" lang="ja-JP" altLang="en-US" sz="2400" dirty="0" smtClean="0"/>
              <a:t>原発の場所 ： 明治の古地図では大芋沢という窪地</a:t>
            </a:r>
            <a:endParaRPr kumimoji="1" lang="en-US" altLang="ja-JP" sz="2400" dirty="0" smtClean="0"/>
          </a:p>
          <a:p>
            <a:r>
              <a:rPr lang="ja-JP" altLang="en-US" sz="2400" dirty="0" smtClean="0"/>
              <a:t>　　　　　　　　　阿武隈山系から海への雨水掃き出し口ではなかったか？</a:t>
            </a:r>
            <a:endParaRPr lang="en-US" altLang="ja-JP" sz="2400" dirty="0" smtClean="0"/>
          </a:p>
          <a:p>
            <a:r>
              <a:rPr kumimoji="1" lang="ja-JP" altLang="en-US" sz="2400" dirty="0"/>
              <a:t>　</a:t>
            </a:r>
            <a:r>
              <a:rPr kumimoji="1" lang="ja-JP" altLang="en-US" sz="2400" dirty="0" smtClean="0"/>
              <a:t>　　　　　　　　４００トン／日の流入（実際はもっと多い？）</a:t>
            </a:r>
            <a:endParaRPr kumimoji="1" lang="en-US" altLang="ja-JP" sz="2400" dirty="0" smtClean="0"/>
          </a:p>
          <a:p>
            <a:endParaRPr lang="en-US" altLang="ja-JP" sz="2400" dirty="0"/>
          </a:p>
          <a:p>
            <a:r>
              <a:rPr kumimoji="1" lang="ja-JP" altLang="en-US" sz="2400" dirty="0" smtClean="0"/>
              <a:t>原子炉建屋前のポンプアップは地下水路を変更・集水することである</a:t>
            </a:r>
            <a:endParaRPr kumimoji="1" lang="ja-JP" altLang="en-US" sz="2400" dirty="0"/>
          </a:p>
        </p:txBody>
      </p:sp>
      <p:pic>
        <p:nvPicPr>
          <p:cNvPr id="4102" name="Picture 6" descr="201308245"/>
          <p:cNvPicPr>
            <a:picLocks noChangeAspect="1" noChangeArrowheads="1"/>
          </p:cNvPicPr>
          <p:nvPr/>
        </p:nvPicPr>
        <p:blipFill>
          <a:blip r:embed="rId2" cstate="print">
            <a:extLst>
              <a:ext uri="{28A0092B-C50C-407E-A947-70E740481C1C}">
                <a14:useLocalDpi xmlns:a14="http://schemas.microsoft.com/office/drawing/2010/main" val="0"/>
              </a:ext>
            </a:extLst>
          </a:blip>
          <a:srcRect l="18176" t="24966" b="7864"/>
          <a:stretch>
            <a:fillRect/>
          </a:stretch>
        </p:blipFill>
        <p:spPr bwMode="auto">
          <a:xfrm>
            <a:off x="1068309" y="3503782"/>
            <a:ext cx="2374927" cy="2514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7" descr="lar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4690" y="3503782"/>
            <a:ext cx="2945080" cy="2549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8" descr="湧水ポイントは避けて放射能レベ"/>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11224" y="3469396"/>
            <a:ext cx="3889560" cy="2583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日付プレースホルダー 2"/>
          <p:cNvSpPr>
            <a:spLocks noGrp="1"/>
          </p:cNvSpPr>
          <p:nvPr>
            <p:ph type="dt" sz="half" idx="10"/>
          </p:nvPr>
        </p:nvSpPr>
        <p:spPr/>
        <p:txBody>
          <a:bodyPr/>
          <a:lstStyle/>
          <a:p>
            <a:r>
              <a:rPr kumimoji="1" lang="en-US" altLang="ja-JP" smtClean="0"/>
              <a:t>2015/5/29</a:t>
            </a:r>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5A9BB3A-A9AC-4D5E-92E7-6136EA5172EB}" type="slidenum">
              <a:rPr kumimoji="1" lang="ja-JP" altLang="en-US" smtClean="0"/>
              <a:pPr/>
              <a:t>9</a:t>
            </a:fld>
            <a:endParaRPr kumimoji="1" lang="ja-JP" altLang="en-US"/>
          </a:p>
        </p:txBody>
      </p:sp>
    </p:spTree>
    <p:extLst>
      <p:ext uri="{BB962C8B-B14F-4D97-AF65-F5344CB8AC3E}">
        <p14:creationId xmlns:p14="http://schemas.microsoft.com/office/powerpoint/2010/main" val="9485213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597</TotalTime>
  <Words>725</Words>
  <Application>Microsoft Office PowerPoint</Application>
  <PresentationFormat>ワイド画面</PresentationFormat>
  <Paragraphs>249</Paragraphs>
  <Slides>23</Slides>
  <Notes>5</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23</vt:i4>
      </vt:variant>
    </vt:vector>
  </HeadingPairs>
  <TitlesOfParts>
    <vt:vector size="36" baseType="lpstr">
      <vt:lpstr>HGP創英角ｺﾞｼｯｸUB</vt:lpstr>
      <vt:lpstr>HGP創英角ﾎﾟｯﾌﾟ体</vt:lpstr>
      <vt:lpstr>ＭＳ Ｐゴシック</vt:lpstr>
      <vt:lpstr>ＭＳ Ｐ明朝</vt:lpstr>
      <vt:lpstr>ＭＳ 明朝</vt:lpstr>
      <vt:lpstr>新細明體</vt:lpstr>
      <vt:lpstr>メイリオ</vt:lpstr>
      <vt:lpstr>Arial</vt:lpstr>
      <vt:lpstr>Calibri</vt:lpstr>
      <vt:lpstr>Calibri Light</vt:lpstr>
      <vt:lpstr>Century</vt:lpstr>
      <vt:lpstr>Times New Roman</vt:lpstr>
      <vt:lpstr>Office テーマ</vt:lpstr>
      <vt:lpstr>福島汚染水の減容化</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福島汚染水の減容化</dc:title>
  <dc:creator>福岡強</dc:creator>
  <cp:lastModifiedBy>福岡強</cp:lastModifiedBy>
  <cp:revision>64</cp:revision>
  <cp:lastPrinted>2015-05-06T06:32:15Z</cp:lastPrinted>
  <dcterms:created xsi:type="dcterms:W3CDTF">2015-05-02T13:06:36Z</dcterms:created>
  <dcterms:modified xsi:type="dcterms:W3CDTF">2015-05-28T11:59:30Z</dcterms:modified>
</cp:coreProperties>
</file>